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1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294" r:id="rId57"/>
    <p:sldId id="295" r:id="rId58"/>
  </p:sldIdLst>
  <p:sldSz cx="21599525" cy="16200438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0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boxsrv\TrabajoProfesional\informe\Flujo%20de%20fondos,%20VAN,%20TIR%20-%20versi&#243;n%2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('Flujo de caja'!$O$2,'Flujo de caja'!$P$2,'Flujo de caja'!$Q$2)</c:f>
              <c:strCache>
                <c:ptCount val="3"/>
                <c:pt idx="0">
                  <c:v>año1</c:v>
                </c:pt>
                <c:pt idx="1">
                  <c:v>año2</c:v>
                </c:pt>
                <c:pt idx="2">
                  <c:v>año3</c:v>
                </c:pt>
              </c:strCache>
            </c:strRef>
          </c:cat>
          <c:val>
            <c:numRef>
              <c:f>('Flujo de caja'!$O$15,'Flujo de caja'!$P$15,'Flujo de caja'!$Q$15)</c:f>
              <c:numCache>
                <c:formatCode>General</c:formatCode>
                <c:ptCount val="3"/>
                <c:pt idx="0">
                  <c:v>84</c:v>
                </c:pt>
                <c:pt idx="1">
                  <c:v>109</c:v>
                </c:pt>
                <c:pt idx="2">
                  <c:v>86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8921280"/>
        <c:axId val="368921824"/>
      </c:lineChart>
      <c:catAx>
        <c:axId val="36892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68921824"/>
        <c:crosses val="autoZero"/>
        <c:auto val="1"/>
        <c:lblAlgn val="ctr"/>
        <c:lblOffset val="100"/>
        <c:noMultiLvlLbl val="0"/>
      </c:catAx>
      <c:valAx>
        <c:axId val="3689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6892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000"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079640" y="869868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10408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0796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n 33"/>
          <p:cNvPicPr/>
          <p:nvPr/>
        </p:nvPicPr>
        <p:blipFill>
          <a:blip r:embed="rId2"/>
          <a:stretch/>
        </p:blipFill>
        <p:spPr>
          <a:xfrm>
            <a:off x="4911480" y="3790440"/>
            <a:ext cx="11775600" cy="9395640"/>
          </a:xfrm>
          <a:prstGeom prst="rect">
            <a:avLst/>
          </a:prstGeom>
          <a:ln>
            <a:noFill/>
          </a:ln>
        </p:spPr>
      </p:pic>
      <p:pic>
        <p:nvPicPr>
          <p:cNvPr id="35" name="Imagen 34"/>
          <p:cNvPicPr/>
          <p:nvPr/>
        </p:nvPicPr>
        <p:blipFill>
          <a:blip r:embed="rId2"/>
          <a:stretch/>
        </p:blipFill>
        <p:spPr>
          <a:xfrm>
            <a:off x="4911480" y="3790440"/>
            <a:ext cx="11775600" cy="93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1079640" y="646200"/>
            <a:ext cx="19439280" cy="1254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0796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408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079640" y="869868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079640" y="869868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10408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10796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4911480" y="3790440"/>
            <a:ext cx="11775600" cy="9395640"/>
          </a:xfrm>
          <a:prstGeom prst="rect">
            <a:avLst/>
          </a:prstGeom>
          <a:ln>
            <a:noFill/>
          </a:ln>
        </p:spPr>
      </p:pic>
      <p:pic>
        <p:nvPicPr>
          <p:cNvPr id="71" name="Imagen 70"/>
          <p:cNvPicPr/>
          <p:nvPr/>
        </p:nvPicPr>
        <p:blipFill>
          <a:blip r:embed="rId2"/>
          <a:stretch/>
        </p:blipFill>
        <p:spPr>
          <a:xfrm>
            <a:off x="4911480" y="3790440"/>
            <a:ext cx="11775600" cy="93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079640" y="646200"/>
            <a:ext cx="19439280" cy="1254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0796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9395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1040840" y="869868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1040840" y="3790800"/>
            <a:ext cx="948636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079640" y="8698680"/>
            <a:ext cx="19439280" cy="44816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079640" y="646200"/>
            <a:ext cx="19439280" cy="2705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079640" y="3790800"/>
            <a:ext cx="19439280" cy="9395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n 71"/>
          <p:cNvPicPr/>
          <p:nvPr/>
        </p:nvPicPr>
        <p:blipFill>
          <a:blip r:embed="rId2"/>
          <a:srcRect l="13123" r="2245"/>
          <a:stretch/>
        </p:blipFill>
        <p:spPr>
          <a:xfrm>
            <a:off x="1685" y="0"/>
            <a:ext cx="21597840" cy="16235640"/>
          </a:xfrm>
          <a:prstGeom prst="rect">
            <a:avLst/>
          </a:prstGeom>
          <a:ln>
            <a:noFill/>
          </a:ln>
        </p:spPr>
      </p:pic>
      <p:sp>
        <p:nvSpPr>
          <p:cNvPr id="75" name="CustomShape 3"/>
          <p:cNvSpPr/>
          <p:nvPr/>
        </p:nvSpPr>
        <p:spPr>
          <a:xfrm>
            <a:off x="6163200" y="3187800"/>
            <a:ext cx="8850960" cy="8850240"/>
          </a:xfrm>
          <a:prstGeom prst="ellipse">
            <a:avLst/>
          </a:prstGeom>
          <a:noFill/>
          <a:ln w="190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4"/>
          <p:cNvSpPr/>
          <p:nvPr/>
        </p:nvSpPr>
        <p:spPr>
          <a:xfrm>
            <a:off x="1080000" y="14832000"/>
            <a:ext cx="7898760" cy="79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66.99 Trabajo profesional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15840000" y="14724000"/>
            <a:ext cx="4923720" cy="79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Sergio Hinojosa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6674370" y="3736440"/>
            <a:ext cx="7867800" cy="78674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adroTexto 1"/>
          <p:cNvSpPr txBox="1"/>
          <p:nvPr/>
        </p:nvSpPr>
        <p:spPr>
          <a:xfrm>
            <a:off x="6674370" y="6792997"/>
            <a:ext cx="75203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5400" b="1" dirty="0" smtClean="0">
                <a:latin typeface="Raleway"/>
              </a:rPr>
              <a:t>IMPRESIÓN 3D</a:t>
            </a:r>
          </a:p>
          <a:p>
            <a:pPr algn="ctr"/>
            <a:r>
              <a:rPr lang="es-AR" sz="5400" b="1" dirty="0" smtClean="0">
                <a:latin typeface="Raleway"/>
              </a:rPr>
              <a:t> EN EL SMARTPHONE</a:t>
            </a:r>
            <a:endParaRPr lang="es-AR" sz="5400" b="1" dirty="0"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065276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5816160" y="1656000"/>
            <a:ext cx="9300600" cy="84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Montserrat"/>
              </a:rPr>
              <a:t>SOLUCIONES EXISTENTES</a:t>
            </a:r>
            <a:endParaRPr lang="es-AR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11586600" y="6487424"/>
            <a:ext cx="8877240" cy="2449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Origen Estados Unidos</a:t>
            </a:r>
            <a:endParaRPr lang="es-A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</a:endParaRPr>
          </a:p>
          <a:p>
            <a:pPr>
              <a:lnSpc>
                <a:spcPct val="100000"/>
              </a:lnSpc>
            </a:pPr>
            <a:r>
              <a:rPr lang="es-A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Lanzamiento a la venta Abril de 2019</a:t>
            </a:r>
            <a:endParaRPr lang="es-A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0671840" y="5661720"/>
            <a:ext cx="91404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5"/>
          <p:cNvSpPr/>
          <p:nvPr/>
        </p:nvSpPr>
        <p:spPr>
          <a:xfrm>
            <a:off x="11585880" y="10401704"/>
            <a:ext cx="8877960" cy="23170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Precio </a:t>
            </a:r>
            <a:r>
              <a:rPr lang="es-A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de preventa del </a:t>
            </a: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equipo </a:t>
            </a:r>
            <a:r>
              <a:rPr lang="es-A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básico: </a:t>
            </a: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100 USD en su </a:t>
            </a:r>
            <a:r>
              <a:rPr lang="es-A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e-shop.</a:t>
            </a:r>
            <a:endParaRPr lang="es-A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1874600" y="4908600"/>
            <a:ext cx="8589240" cy="54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www.ono3d.net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Imagen 163"/>
          <p:cNvPicPr/>
          <p:nvPr/>
        </p:nvPicPr>
        <p:blipFill>
          <a:blip r:embed="rId2"/>
          <a:srcRect l="11326"/>
          <a:stretch/>
        </p:blipFill>
        <p:spPr>
          <a:xfrm>
            <a:off x="0" y="5087520"/>
            <a:ext cx="10148760" cy="779724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1844000" y="3744000"/>
            <a:ext cx="338076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ONO3D</a:t>
            </a:r>
            <a:endParaRPr lang="es-AR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944000" y="0"/>
            <a:ext cx="1065276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5816160" y="1656000"/>
            <a:ext cx="9300600" cy="84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SOLUCIONES EXISTENTES</a:t>
            </a:r>
            <a:endParaRPr lang="es-AR" sz="6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870897" y="6758280"/>
            <a:ext cx="8040983" cy="219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Origen </a:t>
            </a:r>
            <a:r>
              <a:rPr lang="es-A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Taiwan</a:t>
            </a:r>
            <a:endParaRPr lang="es-A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Lanzamiento a la </a:t>
            </a:r>
            <a:r>
              <a:rPr lang="es-A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venta Diciembre </a:t>
            </a: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de 2018</a:t>
            </a:r>
            <a:endParaRPr lang="es-A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059840" y="5661720"/>
            <a:ext cx="91404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1870897" y="10591650"/>
            <a:ext cx="8589240" cy="215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Precio del equipo básico 590 USD en su </a:t>
            </a:r>
            <a:r>
              <a:rPr lang="es-A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e-shop</a:t>
            </a: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. </a:t>
            </a:r>
            <a:endParaRPr lang="es-A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</a:endParaRPr>
          </a:p>
          <a:p>
            <a:pPr>
              <a:lnSpc>
                <a:spcPct val="100000"/>
              </a:lnSpc>
            </a:pPr>
            <a:r>
              <a:rPr lang="es-A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Raleway"/>
              </a:rPr>
              <a:t>No realizan envíos a Argentina.</a:t>
            </a:r>
            <a:endParaRPr lang="es-A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2262600" y="4908600"/>
            <a:ext cx="8589240" cy="54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www.myt3d.com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2232000" y="3744000"/>
            <a:ext cx="338076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T3D</a:t>
            </a:r>
            <a:endParaRPr lang="es-AR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Imagen 172"/>
          <p:cNvPicPr/>
          <p:nvPr/>
        </p:nvPicPr>
        <p:blipFill>
          <a:blip r:embed="rId2"/>
          <a:stretch/>
        </p:blipFill>
        <p:spPr>
          <a:xfrm>
            <a:off x="8208000" y="2664000"/>
            <a:ext cx="14420880" cy="105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952000" y="2028960"/>
            <a:ext cx="336564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AMENAZAS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2"/>
          <p:cNvSpPr/>
          <p:nvPr/>
        </p:nvSpPr>
        <p:spPr>
          <a:xfrm>
            <a:off x="10656000" y="2304000"/>
            <a:ext cx="360" cy="118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3"/>
          <p:cNvSpPr/>
          <p:nvPr/>
        </p:nvSpPr>
        <p:spPr>
          <a:xfrm>
            <a:off x="2880000" y="8532000"/>
            <a:ext cx="16056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4"/>
          <p:cNvSpPr/>
          <p:nvPr/>
        </p:nvSpPr>
        <p:spPr>
          <a:xfrm>
            <a:off x="15442380" y="1964700"/>
            <a:ext cx="381672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FORTALEZAS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2971080" y="13572000"/>
            <a:ext cx="397836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DEBILIDADES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4438160" y="13716000"/>
            <a:ext cx="509688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OPORTUNIDADES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11484000" y="3852000"/>
            <a:ext cx="7988760" cy="27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Capacidad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Conocimiento del mercado local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2376000" y="3374100"/>
            <a:ext cx="7988760" cy="4902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Disponibilidad de productos competidores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Tecnología de impresión 3D poco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popular</a:t>
            </a: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que no podemos controlar</a:t>
            </a:r>
            <a:endParaRPr lang="es-AR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9"/>
          <p:cNvSpPr/>
          <p:nvPr/>
        </p:nvSpPr>
        <p:spPr>
          <a:xfrm>
            <a:off x="2376000" y="9072000"/>
            <a:ext cx="7988760" cy="42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Tasas de mercado desfavorables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es un producto masivo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Requiere usuarios capacitados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10"/>
          <p:cNvSpPr/>
          <p:nvPr/>
        </p:nvSpPr>
        <p:spPr>
          <a:xfrm>
            <a:off x="11447999" y="9072000"/>
            <a:ext cx="8411625" cy="42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hay competidor local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Popularización de la impresión 3D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Posicionamiento en el rubro para ofrecer </a:t>
            </a:r>
            <a:r>
              <a:rPr lang="es-A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 productos y servicios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rot="5400000">
            <a:off x="14818680" y="6145920"/>
            <a:ext cx="4019400" cy="4019040"/>
          </a:xfrm>
          <a:prstGeom prst="ellipse">
            <a:avLst/>
          </a:prstGeom>
          <a:noFill/>
          <a:ln w="28440">
            <a:solidFill>
              <a:srgbClr val="9F9EA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"/>
          <p:cNvSpPr/>
          <p:nvPr/>
        </p:nvSpPr>
        <p:spPr>
          <a:xfrm rot="5400000">
            <a:off x="8698320" y="6145920"/>
            <a:ext cx="4019400" cy="4019040"/>
          </a:xfrm>
          <a:prstGeom prst="ellipse">
            <a:avLst/>
          </a:prstGeom>
          <a:noFill/>
          <a:ln w="28440">
            <a:solidFill>
              <a:srgbClr val="2FC0D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"/>
          <p:cNvSpPr/>
          <p:nvPr/>
        </p:nvSpPr>
        <p:spPr>
          <a:xfrm rot="5400000">
            <a:off x="2577600" y="6145920"/>
            <a:ext cx="4019400" cy="4019040"/>
          </a:xfrm>
          <a:prstGeom prst="ellipse">
            <a:avLst/>
          </a:prstGeom>
          <a:noFill/>
          <a:ln w="28440">
            <a:solidFill>
              <a:srgbClr val="2E2E3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4"/>
          <p:cNvSpPr/>
          <p:nvPr/>
        </p:nvSpPr>
        <p:spPr>
          <a:xfrm>
            <a:off x="15678720" y="7034400"/>
            <a:ext cx="2522160" cy="217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5"/>
          <p:cNvSpPr/>
          <p:nvPr/>
        </p:nvSpPr>
        <p:spPr>
          <a:xfrm>
            <a:off x="3370680" y="3288960"/>
            <a:ext cx="14787000" cy="84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¿POR QUÉ EMPRENDER ESTE PROYECTO?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4624280" y="10660320"/>
            <a:ext cx="4408560" cy="21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s-AR" sz="3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Posicionamiento en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el rubro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Oportunidad de dar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servicios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2437560" y="10660320"/>
            <a:ext cx="4297320" cy="27127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3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¿Se puede fabricar?</a:t>
            </a:r>
          </a:p>
          <a:p>
            <a:pPr algn="ctr">
              <a:lnSpc>
                <a:spcPct val="100000"/>
              </a:lnSpc>
            </a:pPr>
            <a:r>
              <a:rPr lang="es-AR" sz="3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</a:rPr>
              <a:t>¿Cuánto cuesta?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7469640" y="10660320"/>
            <a:ext cx="6525360" cy="112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3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Bajo costo de fabricación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Bajo costo de mantenimiento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Imagen 191"/>
          <p:cNvPicPr/>
          <p:nvPr/>
        </p:nvPicPr>
        <p:blipFill>
          <a:blip r:embed="rId2"/>
          <a:stretch/>
        </p:blipFill>
        <p:spPr>
          <a:xfrm>
            <a:off x="3528000" y="6703560"/>
            <a:ext cx="2095920" cy="2833200"/>
          </a:xfrm>
          <a:prstGeom prst="rect">
            <a:avLst/>
          </a:prstGeom>
          <a:ln>
            <a:noFill/>
          </a:ln>
        </p:spPr>
      </p:pic>
      <p:pic>
        <p:nvPicPr>
          <p:cNvPr id="193" name="Imagen 192"/>
          <p:cNvPicPr/>
          <p:nvPr/>
        </p:nvPicPr>
        <p:blipFill>
          <a:blip r:embed="rId3"/>
          <a:stretch/>
        </p:blipFill>
        <p:spPr>
          <a:xfrm>
            <a:off x="9605520" y="6927120"/>
            <a:ext cx="2516760" cy="251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         </a:t>
            </a:r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FACTIBILIDAD ECONOMICA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13614120" y="712512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12333240" y="106696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0"/>
          <p:cNvSpPr/>
          <p:nvPr/>
        </p:nvSpPr>
        <p:spPr>
          <a:xfrm>
            <a:off x="7634520" y="37738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2"/>
          <p:cNvSpPr/>
          <p:nvPr/>
        </p:nvSpPr>
        <p:spPr>
          <a:xfrm>
            <a:off x="6175440" y="712512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4"/>
          <p:cNvSpPr/>
          <p:nvPr/>
        </p:nvSpPr>
        <p:spPr>
          <a:xfrm>
            <a:off x="7634520" y="106696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17"/>
          <p:cNvSpPr/>
          <p:nvPr/>
        </p:nvSpPr>
        <p:spPr>
          <a:xfrm>
            <a:off x="12888000" y="11232000"/>
            <a:ext cx="668520" cy="66852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18"/>
          <p:cNvSpPr/>
          <p:nvPr/>
        </p:nvSpPr>
        <p:spPr>
          <a:xfrm>
            <a:off x="6768000" y="7690680"/>
            <a:ext cx="426600" cy="55620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19"/>
          <p:cNvSpPr/>
          <p:nvPr/>
        </p:nvSpPr>
        <p:spPr>
          <a:xfrm>
            <a:off x="7116120" y="8038800"/>
            <a:ext cx="306360" cy="30996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20"/>
          <p:cNvSpPr/>
          <p:nvPr/>
        </p:nvSpPr>
        <p:spPr>
          <a:xfrm>
            <a:off x="8214120" y="11448360"/>
            <a:ext cx="467640" cy="46728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1"/>
          <p:cNvSpPr/>
          <p:nvPr/>
        </p:nvSpPr>
        <p:spPr>
          <a:xfrm>
            <a:off x="8611200" y="11250360"/>
            <a:ext cx="270000" cy="27216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2"/>
          <a:stretch/>
        </p:blipFill>
        <p:spPr>
          <a:xfrm>
            <a:off x="8172000" y="4182480"/>
            <a:ext cx="711360" cy="96228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tretch/>
        </p:blipFill>
        <p:spPr>
          <a:xfrm>
            <a:off x="14152680" y="7658640"/>
            <a:ext cx="788760" cy="788760"/>
          </a:xfrm>
          <a:prstGeom prst="rect">
            <a:avLst/>
          </a:prstGeom>
          <a:ln>
            <a:noFill/>
          </a:ln>
        </p:spPr>
      </p:pic>
      <p:sp>
        <p:nvSpPr>
          <p:cNvPr id="217" name="CustomShape 22"/>
          <p:cNvSpPr/>
          <p:nvPr/>
        </p:nvSpPr>
        <p:spPr>
          <a:xfrm>
            <a:off x="11592000" y="3377880"/>
            <a:ext cx="2639880" cy="261180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23"/>
          <p:cNvSpPr/>
          <p:nvPr/>
        </p:nvSpPr>
        <p:spPr>
          <a:xfrm>
            <a:off x="12393360" y="4375800"/>
            <a:ext cx="973080" cy="6436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24"/>
          <p:cNvSpPr/>
          <p:nvPr/>
        </p:nvSpPr>
        <p:spPr>
          <a:xfrm>
            <a:off x="12457440" y="4055760"/>
            <a:ext cx="855000" cy="52488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n 219"/>
          <p:cNvPicPr/>
          <p:nvPr/>
        </p:nvPicPr>
        <p:blipFill>
          <a:blip r:embed="rId2"/>
          <a:srcRect l="23574" r="24895"/>
          <a:stretch/>
        </p:blipFill>
        <p:spPr>
          <a:xfrm>
            <a:off x="0" y="0"/>
            <a:ext cx="21596040" cy="1619712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0" y="0"/>
            <a:ext cx="21596760" cy="1619568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5900400" y="3132000"/>
            <a:ext cx="5098320" cy="304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I+D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Grupos de investigación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Proyectos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Experiencias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1142360" y="3123720"/>
            <a:ext cx="5342400" cy="24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Cultura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Patrimonio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Industrias culturales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Reconstrucción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1160720" y="7659720"/>
            <a:ext cx="5612040" cy="24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Construcción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Maquinaria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 proyectual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Comunicación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13392000" y="11736000"/>
            <a:ext cx="7556760" cy="323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Educación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Capacitación docente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Propuestas didácticas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Prototipado de diseños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5985720" y="7140240"/>
            <a:ext cx="3227040" cy="304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Salud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Implantes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Prótesis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Dispositivos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Órtesis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8705880" y="11808000"/>
            <a:ext cx="3531960" cy="212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Industria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Prototipado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Joyería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2053800" y="11799720"/>
            <a:ext cx="5473440" cy="280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Usuario final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Comunidad Maker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FabLabs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Hobbistas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2706840" y="1296000"/>
            <a:ext cx="1665792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6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¿DONDE SE APLICA LA IMPRESIÓN 3D?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n 229"/>
          <p:cNvPicPr/>
          <p:nvPr/>
        </p:nvPicPr>
        <p:blipFill>
          <a:blip r:embed="rId2"/>
          <a:stretch/>
        </p:blipFill>
        <p:spPr>
          <a:xfrm>
            <a:off x="2160000" y="2952000"/>
            <a:ext cx="9960480" cy="846972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11661840" y="7509600"/>
            <a:ext cx="9473760" cy="37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8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Primer encuesta en redes sociales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1160000" y="11877480"/>
            <a:ext cx="9474840" cy="19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275 encuestados afines a la impresión 3D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22% estudiantes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57% otras actividades técnicas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21% otras actividades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279960" y="11424960"/>
            <a:ext cx="5788800" cy="18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Me interesan,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pero no adquiero una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por los costos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1739160" y="2592000"/>
            <a:ext cx="437760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No me interesan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8941320" y="3334680"/>
            <a:ext cx="5383440" cy="127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Adquiriré una en el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corto/mediano plazo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6012000" y="8460000"/>
            <a:ext cx="130536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72%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9419400" y="5400000"/>
            <a:ext cx="130536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17%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n 237"/>
          <p:cNvPicPr/>
          <p:nvPr/>
        </p:nvPicPr>
        <p:blipFill>
          <a:blip r:embed="rId2"/>
          <a:stretch/>
        </p:blipFill>
        <p:spPr>
          <a:xfrm>
            <a:off x="-432000" y="1368000"/>
            <a:ext cx="15237360" cy="103010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11016000" y="9144000"/>
            <a:ext cx="9473760" cy="252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8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Encuesta en redes sociales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1160000" y="11877120"/>
            <a:ext cx="9474840" cy="19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275 encuestados afines a la impresión 3D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22% estudiantes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57% otras actividades técnicas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21% otras actividades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Imagen 240"/>
          <p:cNvPicPr/>
          <p:nvPr/>
        </p:nvPicPr>
        <p:blipFill>
          <a:blip r:embed="rId3"/>
          <a:stretch/>
        </p:blipFill>
        <p:spPr>
          <a:xfrm rot="6798600">
            <a:off x="7593840" y="1945440"/>
            <a:ext cx="4862880" cy="648756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7920000" y="2630160"/>
            <a:ext cx="595512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Conocían la tecnología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272240" y="9254160"/>
            <a:ext cx="736452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No conocían está tecnología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13464000" y="5479200"/>
            <a:ext cx="6424200" cy="18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 85 de los encuestados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les interesaría adquirir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una de estas impresoras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9288000" y="5112000"/>
            <a:ext cx="1451520" cy="79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30%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711080" y="5076000"/>
            <a:ext cx="3397680" cy="4754520"/>
          </a:xfrm>
          <a:prstGeom prst="triangle">
            <a:avLst>
              <a:gd name="adj" fmla="val 50000"/>
            </a:avLst>
          </a:prstGeom>
          <a:solidFill>
            <a:srgbClr val="2E2E35">
              <a:alpha val="8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12122640" y="4414680"/>
            <a:ext cx="9473760" cy="13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8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161019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8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ESTUDIANTES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2335040" y="7419600"/>
            <a:ext cx="8613720" cy="298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Estudiantes de todas las universidades (públicas y privadas) registrados en 2017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469320" y="4208400"/>
            <a:ext cx="4934160" cy="5621040"/>
          </a:xfrm>
          <a:prstGeom prst="triangle">
            <a:avLst>
              <a:gd name="adj" fmla="val 50000"/>
            </a:avLst>
          </a:prstGeom>
          <a:solidFill>
            <a:srgbClr val="2FC0D6">
              <a:alpha val="8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7935840" y="10155960"/>
            <a:ext cx="2747520" cy="93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INGENIERÍAS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AFINES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4302720" y="10155960"/>
            <a:ext cx="326844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ARQUITECTURA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2791440" y="3996000"/>
            <a:ext cx="211968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51939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7704000" y="4675320"/>
            <a:ext cx="211968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45281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6647040" y="5724000"/>
            <a:ext cx="4149720" cy="4106880"/>
          </a:xfrm>
          <a:prstGeom prst="triangle">
            <a:avLst>
              <a:gd name="adj" fmla="val 50000"/>
            </a:avLst>
          </a:prstGeom>
          <a:solidFill>
            <a:srgbClr val="9F9EA2">
              <a:alpha val="8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0"/>
          <p:cNvSpPr/>
          <p:nvPr/>
        </p:nvSpPr>
        <p:spPr>
          <a:xfrm>
            <a:off x="2736000" y="12888000"/>
            <a:ext cx="14964840" cy="127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Fuente: Sistema de consulta de estadísticas universitarias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estadisticasuniversitarias.me.gov.ar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4896000" y="3132000"/>
            <a:ext cx="211968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63799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2"/>
          <p:cNvSpPr/>
          <p:nvPr/>
        </p:nvSpPr>
        <p:spPr>
          <a:xfrm>
            <a:off x="2206440" y="10155960"/>
            <a:ext cx="1700280" cy="5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DISEÑÓ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FACTIBILIDAD ECONOMICA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3614120" y="712512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12333240" y="106696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>
            <a:off x="7634520" y="37738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        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2"/>
          <p:cNvSpPr/>
          <p:nvPr/>
        </p:nvSpPr>
        <p:spPr>
          <a:xfrm>
            <a:off x="5851440" y="6598800"/>
            <a:ext cx="2893320" cy="289224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4"/>
          <p:cNvSpPr/>
          <p:nvPr/>
        </p:nvSpPr>
        <p:spPr>
          <a:xfrm>
            <a:off x="7634520" y="106696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7"/>
          <p:cNvSpPr/>
          <p:nvPr/>
        </p:nvSpPr>
        <p:spPr>
          <a:xfrm>
            <a:off x="12888000" y="11232000"/>
            <a:ext cx="668520" cy="66852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18"/>
          <p:cNvSpPr/>
          <p:nvPr/>
        </p:nvSpPr>
        <p:spPr>
          <a:xfrm>
            <a:off x="6789240" y="7494120"/>
            <a:ext cx="677520" cy="88236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9"/>
          <p:cNvSpPr/>
          <p:nvPr/>
        </p:nvSpPr>
        <p:spPr>
          <a:xfrm>
            <a:off x="7340400" y="8045280"/>
            <a:ext cx="487080" cy="49248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0"/>
          <p:cNvSpPr/>
          <p:nvPr/>
        </p:nvSpPr>
        <p:spPr>
          <a:xfrm>
            <a:off x="8214120" y="11448360"/>
            <a:ext cx="467640" cy="46728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1"/>
          <p:cNvSpPr/>
          <p:nvPr/>
        </p:nvSpPr>
        <p:spPr>
          <a:xfrm>
            <a:off x="8611200" y="11250360"/>
            <a:ext cx="270000" cy="27216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9" name="Imagen 278"/>
          <p:cNvPicPr/>
          <p:nvPr/>
        </p:nvPicPr>
        <p:blipFill>
          <a:blip r:embed="rId2"/>
          <a:stretch/>
        </p:blipFill>
        <p:spPr>
          <a:xfrm>
            <a:off x="8172000" y="4182480"/>
            <a:ext cx="711360" cy="962280"/>
          </a:xfrm>
          <a:prstGeom prst="rect">
            <a:avLst/>
          </a:prstGeom>
          <a:ln>
            <a:noFill/>
          </a:ln>
        </p:spPr>
      </p:pic>
      <p:pic>
        <p:nvPicPr>
          <p:cNvPr id="280" name="Imagen 279"/>
          <p:cNvPicPr/>
          <p:nvPr/>
        </p:nvPicPr>
        <p:blipFill>
          <a:blip r:embed="rId3"/>
          <a:stretch/>
        </p:blipFill>
        <p:spPr>
          <a:xfrm>
            <a:off x="14152680" y="7658640"/>
            <a:ext cx="788760" cy="7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/>
          <p:cNvPicPr/>
          <p:nvPr/>
        </p:nvPicPr>
        <p:blipFill>
          <a:blip r:embed="rId2"/>
          <a:srcRect l="9222" r="8082"/>
          <a:stretch/>
        </p:blipFill>
        <p:spPr>
          <a:xfrm>
            <a:off x="360" y="720"/>
            <a:ext cx="21596040" cy="1619568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720"/>
            <a:ext cx="21596400" cy="1619568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4616640" y="7665840"/>
            <a:ext cx="12337920" cy="75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¿Cómo funciona?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1164960" y="5087160"/>
            <a:ext cx="19210680" cy="23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Impresión 3D SLA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n 280"/>
          <p:cNvPicPr/>
          <p:nvPr/>
        </p:nvPicPr>
        <p:blipFill>
          <a:blip r:embed="rId2"/>
          <a:stretch/>
        </p:blipFill>
        <p:spPr>
          <a:xfrm>
            <a:off x="1800000" y="1584000"/>
            <a:ext cx="17545320" cy="1870200"/>
          </a:xfrm>
          <a:prstGeom prst="rect">
            <a:avLst/>
          </a:prstGeom>
          <a:ln>
            <a:noFill/>
          </a:ln>
        </p:spPr>
      </p:pic>
      <p:pic>
        <p:nvPicPr>
          <p:cNvPr id="282" name="Imagen 281"/>
          <p:cNvPicPr/>
          <p:nvPr/>
        </p:nvPicPr>
        <p:blipFill>
          <a:blip r:embed="rId3"/>
          <a:stretch/>
        </p:blipFill>
        <p:spPr>
          <a:xfrm>
            <a:off x="1872000" y="5642640"/>
            <a:ext cx="17710200" cy="817956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991520" y="4608000"/>
            <a:ext cx="4488480" cy="8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SOFTWARE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n 283"/>
          <p:cNvPicPr/>
          <p:nvPr/>
        </p:nvPicPr>
        <p:blipFill>
          <a:blip r:embed="rId2"/>
          <a:stretch/>
        </p:blipFill>
        <p:spPr>
          <a:xfrm>
            <a:off x="1683720" y="3478680"/>
            <a:ext cx="18114480" cy="465552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721160" y="2122560"/>
            <a:ext cx="4398840" cy="8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HARDWARE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n 285"/>
          <p:cNvPicPr/>
          <p:nvPr/>
        </p:nvPicPr>
        <p:blipFill>
          <a:blip r:embed="rId2"/>
          <a:stretch/>
        </p:blipFill>
        <p:spPr>
          <a:xfrm>
            <a:off x="2232000" y="864000"/>
            <a:ext cx="6607440" cy="873936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10944000" y="0"/>
            <a:ext cx="1065276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11736000" y="1512000"/>
            <a:ext cx="8638200" cy="152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Testear si la potencia de luz sirve con la resina que se consigue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Imagen 288"/>
          <p:cNvPicPr/>
          <p:nvPr/>
        </p:nvPicPr>
        <p:blipFill>
          <a:blip r:embed="rId3"/>
          <a:stretch/>
        </p:blipFill>
        <p:spPr>
          <a:xfrm>
            <a:off x="2088000" y="10512000"/>
            <a:ext cx="2221920" cy="4093200"/>
          </a:xfrm>
          <a:prstGeom prst="rect">
            <a:avLst/>
          </a:prstGeom>
          <a:ln>
            <a:noFill/>
          </a:ln>
        </p:spPr>
      </p:pic>
      <p:pic>
        <p:nvPicPr>
          <p:cNvPr id="290" name="Imagen 289"/>
          <p:cNvPicPr/>
          <p:nvPr/>
        </p:nvPicPr>
        <p:blipFill>
          <a:blip r:embed="rId4"/>
          <a:stretch/>
        </p:blipFill>
        <p:spPr>
          <a:xfrm>
            <a:off x="13157280" y="4032000"/>
            <a:ext cx="5992920" cy="9918360"/>
          </a:xfrm>
          <a:prstGeom prst="rect">
            <a:avLst/>
          </a:prstGeom>
          <a:ln>
            <a:noFill/>
          </a:ln>
        </p:spPr>
      </p:pic>
      <p:pic>
        <p:nvPicPr>
          <p:cNvPr id="291" name="Imagen 290"/>
          <p:cNvPicPr/>
          <p:nvPr/>
        </p:nvPicPr>
        <p:blipFill>
          <a:blip r:embed="rId5"/>
          <a:srcRect l="25441" t="7110" r="37969"/>
          <a:stretch/>
        </p:blipFill>
        <p:spPr>
          <a:xfrm>
            <a:off x="5703120" y="9964800"/>
            <a:ext cx="2503080" cy="493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n 291"/>
          <p:cNvPicPr/>
          <p:nvPr/>
        </p:nvPicPr>
        <p:blipFill>
          <a:blip r:embed="rId2"/>
          <a:stretch/>
        </p:blipFill>
        <p:spPr>
          <a:xfrm>
            <a:off x="1845000" y="2664000"/>
            <a:ext cx="17845200" cy="11518200"/>
          </a:xfrm>
          <a:prstGeom prst="rect">
            <a:avLst/>
          </a:prstGeom>
          <a:ln>
            <a:noFill/>
          </a:ln>
        </p:spPr>
      </p:pic>
      <p:sp>
        <p:nvSpPr>
          <p:cNvPr id="293" name="CustomShape 1"/>
          <p:cNvSpPr/>
          <p:nvPr/>
        </p:nvSpPr>
        <p:spPr>
          <a:xfrm>
            <a:off x="2664000" y="756000"/>
            <a:ext cx="3456000" cy="127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ANFE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n 293"/>
          <p:cNvPicPr/>
          <p:nvPr/>
        </p:nvPicPr>
        <p:blipFill>
          <a:blip r:embed="rId2"/>
          <a:stretch/>
        </p:blipFill>
        <p:spPr>
          <a:xfrm>
            <a:off x="1872000" y="2448000"/>
            <a:ext cx="18066600" cy="114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232000" y="1607040"/>
            <a:ext cx="16056000" cy="24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ESQUEMA FUNCIONAMIENTO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Imagen 295"/>
          <p:cNvPicPr/>
          <p:nvPr/>
        </p:nvPicPr>
        <p:blipFill>
          <a:blip r:embed="rId2"/>
          <a:stretch/>
        </p:blipFill>
        <p:spPr>
          <a:xfrm>
            <a:off x="3528000" y="9396000"/>
            <a:ext cx="3970080" cy="4217760"/>
          </a:xfrm>
          <a:prstGeom prst="rect">
            <a:avLst/>
          </a:prstGeom>
          <a:ln>
            <a:noFill/>
          </a:ln>
        </p:spPr>
      </p:pic>
      <p:pic>
        <p:nvPicPr>
          <p:cNvPr id="297" name="Imagen 296"/>
          <p:cNvPicPr/>
          <p:nvPr/>
        </p:nvPicPr>
        <p:blipFill>
          <a:blip r:embed="rId3"/>
          <a:stretch/>
        </p:blipFill>
        <p:spPr>
          <a:xfrm>
            <a:off x="12709440" y="9900000"/>
            <a:ext cx="5649120" cy="3738960"/>
          </a:xfrm>
          <a:prstGeom prst="rect">
            <a:avLst/>
          </a:prstGeom>
          <a:ln>
            <a:noFill/>
          </a:ln>
        </p:spPr>
      </p:pic>
      <p:sp>
        <p:nvSpPr>
          <p:cNvPr id="298" name="Line 2"/>
          <p:cNvSpPr/>
          <p:nvPr/>
        </p:nvSpPr>
        <p:spPr>
          <a:xfrm>
            <a:off x="7200000" y="13212000"/>
            <a:ext cx="5832000" cy="360"/>
          </a:xfrm>
          <a:prstGeom prst="line">
            <a:avLst/>
          </a:prstGeom>
          <a:ln w="10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3"/>
          <p:cNvSpPr/>
          <p:nvPr/>
        </p:nvSpPr>
        <p:spPr>
          <a:xfrm flipH="1">
            <a:off x="7920000" y="10980000"/>
            <a:ext cx="4320000" cy="360"/>
          </a:xfrm>
          <a:prstGeom prst="line">
            <a:avLst/>
          </a:prstGeom>
          <a:ln w="10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3550680" y="3419640"/>
            <a:ext cx="15385320" cy="187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Con el programa de pc se procesa el modelo 3D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y se guarda el proyecto para ser </a:t>
            </a:r>
            <a:r>
              <a:rPr lang="es-A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leido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por la app del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celular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3503520" y="5292000"/>
            <a:ext cx="1305648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Se carga el tiempo de exposición por capa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y se inicia el proceso de impresión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7848000" y="9072000"/>
            <a:ext cx="604800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Luego de exponer la capa.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Pasos a subir y bajar,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ahí se controla la altura por capa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6432840" y="13500000"/>
            <a:ext cx="8543160" cy="16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 del movimiento.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que el dispositivo exponga la capa siguiente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8"/>
          <p:cNvSpPr/>
          <p:nvPr/>
        </p:nvSpPr>
        <p:spPr>
          <a:xfrm>
            <a:off x="3503520" y="7056360"/>
            <a:ext cx="1464048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Por única vez desde la impresora con el botón “</a:t>
            </a:r>
            <a:r>
              <a:rPr lang="es-A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start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”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se inicia la exposición de capas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n 304"/>
          <p:cNvPicPr/>
          <p:nvPr/>
        </p:nvPicPr>
        <p:blipFill>
          <a:blip r:embed="rId2"/>
          <a:stretch/>
        </p:blipFill>
        <p:spPr>
          <a:xfrm>
            <a:off x="2016000" y="3168000"/>
            <a:ext cx="11647800" cy="8061480"/>
          </a:xfrm>
          <a:prstGeom prst="rect">
            <a:avLst/>
          </a:prstGeom>
          <a:ln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14544000" y="3240000"/>
            <a:ext cx="5758200" cy="24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Software de la PC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4184360" y="7272000"/>
            <a:ext cx="6983640" cy="25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Procesar el modelo 3D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s-AR" sz="4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Generar los </a:t>
            </a:r>
            <a:r>
              <a:rPr lang="es-AR" sz="4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Slices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n 307"/>
          <p:cNvPicPr/>
          <p:nvPr/>
        </p:nvPicPr>
        <p:blipFill>
          <a:blip r:embed="rId2"/>
          <a:stretch/>
        </p:blipFill>
        <p:spPr>
          <a:xfrm>
            <a:off x="2736000" y="1296000"/>
            <a:ext cx="16120440" cy="1396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n 308"/>
          <p:cNvPicPr/>
          <p:nvPr/>
        </p:nvPicPr>
        <p:blipFill>
          <a:blip r:embed="rId2"/>
          <a:stretch/>
        </p:blipFill>
        <p:spPr>
          <a:xfrm>
            <a:off x="2621160" y="2816280"/>
            <a:ext cx="16628400" cy="1150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60" y="720"/>
            <a:ext cx="21596040" cy="1619568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1" name="Picture 4"/>
          <p:cNvPicPr/>
          <p:nvPr/>
        </p:nvPicPr>
        <p:blipFill>
          <a:blip r:embed="rId2"/>
          <a:srcRect b="25274"/>
          <a:stretch/>
        </p:blipFill>
        <p:spPr>
          <a:xfrm>
            <a:off x="8114760" y="431640"/>
            <a:ext cx="13487760" cy="15765840"/>
          </a:xfrm>
          <a:prstGeom prst="rect">
            <a:avLst/>
          </a:prstGeom>
          <a:ln>
            <a:noFill/>
          </a:ln>
        </p:spPr>
      </p:pic>
      <p:pic>
        <p:nvPicPr>
          <p:cNvPr id="312" name="Imagen 311"/>
          <p:cNvPicPr/>
          <p:nvPr/>
        </p:nvPicPr>
        <p:blipFill>
          <a:blip r:embed="rId3"/>
          <a:srcRect b="14760"/>
          <a:stretch/>
        </p:blipFill>
        <p:spPr>
          <a:xfrm>
            <a:off x="10728000" y="3744000"/>
            <a:ext cx="8205480" cy="1245312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1240920" y="6912000"/>
            <a:ext cx="8117280" cy="36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SOFTWARE DEL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8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DISPOSITIVO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8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MOBILE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704000" y="0"/>
            <a:ext cx="13862160" cy="1619640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Imagen 82"/>
          <p:cNvPicPr/>
          <p:nvPr/>
        </p:nvPicPr>
        <p:blipFill>
          <a:blip r:embed="rId2"/>
          <a:stretch/>
        </p:blipFill>
        <p:spPr>
          <a:xfrm>
            <a:off x="8849160" y="1834920"/>
            <a:ext cx="11379240" cy="359568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8784720" y="5506920"/>
            <a:ext cx="33084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Modelo Original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3464360" y="5506920"/>
            <a:ext cx="2624040" cy="257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Modelo CAD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17604360" y="5434920"/>
            <a:ext cx="3308400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Separación en capas para la impresión 3D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Google Shape;181;p29"/>
          <p:cNvPicPr/>
          <p:nvPr/>
        </p:nvPicPr>
        <p:blipFill>
          <a:blip r:embed="rId3"/>
          <a:stretch/>
        </p:blipFill>
        <p:spPr>
          <a:xfrm>
            <a:off x="14976720" y="8566560"/>
            <a:ext cx="5324760" cy="556380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12300480" y="13185000"/>
            <a:ext cx="2527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44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6"/>
          <p:cNvSpPr/>
          <p:nvPr/>
        </p:nvSpPr>
        <p:spPr>
          <a:xfrm>
            <a:off x="12300480" y="9710640"/>
            <a:ext cx="2527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44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9216720" y="9142920"/>
            <a:ext cx="244476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Arial"/>
              </a:rPr>
              <a:t>Resina Solidificada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>
            <a:off x="8999640" y="12834360"/>
            <a:ext cx="28497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Arial"/>
              </a:rPr>
              <a:t>Fuente de luz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1095840" y="2501640"/>
            <a:ext cx="5956560" cy="16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¿Cómo imprimo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material sólido?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1878480" y="11008800"/>
            <a:ext cx="456660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Matriz de fuente de luz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1174680" y="10972080"/>
            <a:ext cx="555480" cy="55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1870200" y="6275160"/>
            <a:ext cx="4822560" cy="10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Modelo 3D separado en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capas (slices)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3"/>
          <p:cNvSpPr/>
          <p:nvPr/>
        </p:nvSpPr>
        <p:spPr>
          <a:xfrm>
            <a:off x="1174680" y="6282360"/>
            <a:ext cx="555480" cy="55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14"/>
          <p:cNvSpPr/>
          <p:nvPr/>
        </p:nvSpPr>
        <p:spPr>
          <a:xfrm>
            <a:off x="1874880" y="8682120"/>
            <a:ext cx="3937320" cy="5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Resina Fotosensible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5"/>
          <p:cNvSpPr/>
          <p:nvPr/>
        </p:nvSpPr>
        <p:spPr>
          <a:xfrm>
            <a:off x="1174680" y="8645400"/>
            <a:ext cx="555480" cy="55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n 313"/>
          <p:cNvPicPr/>
          <p:nvPr/>
        </p:nvPicPr>
        <p:blipFill>
          <a:blip r:embed="rId2"/>
          <a:stretch/>
        </p:blipFill>
        <p:spPr>
          <a:xfrm>
            <a:off x="4176000" y="792000"/>
            <a:ext cx="12453480" cy="1473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n 314"/>
          <p:cNvPicPr/>
          <p:nvPr/>
        </p:nvPicPr>
        <p:blipFill>
          <a:blip r:embed="rId2"/>
          <a:stretch/>
        </p:blipFill>
        <p:spPr>
          <a:xfrm>
            <a:off x="13176000" y="1018440"/>
            <a:ext cx="5541480" cy="1453104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2808000" y="5904000"/>
            <a:ext cx="5960880" cy="24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FIRMWARE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ARDUINO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n 316"/>
          <p:cNvPicPr/>
          <p:nvPr/>
        </p:nvPicPr>
        <p:blipFill>
          <a:blip r:embed="rId2"/>
          <a:stretch/>
        </p:blipFill>
        <p:spPr>
          <a:xfrm>
            <a:off x="3096000" y="2664000"/>
            <a:ext cx="16591680" cy="10797480"/>
          </a:xfrm>
          <a:prstGeom prst="rect">
            <a:avLst/>
          </a:prstGeom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057400" y="1114425"/>
            <a:ext cx="424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dirty="0" smtClean="0">
                <a:latin typeface="ralewey"/>
              </a:rPr>
              <a:t>MECANICA</a:t>
            </a:r>
            <a:endParaRPr lang="es-AR" sz="6000" dirty="0">
              <a:latin typeface="ralewe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n 317"/>
          <p:cNvPicPr/>
          <p:nvPr/>
        </p:nvPicPr>
        <p:blipFill>
          <a:blip r:embed="rId2"/>
          <a:stretch/>
        </p:blipFill>
        <p:spPr>
          <a:xfrm>
            <a:off x="1656000" y="3168000"/>
            <a:ext cx="18250920" cy="9691560"/>
          </a:xfrm>
          <a:prstGeom prst="rect">
            <a:avLst/>
          </a:prstGeom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057400" y="1114425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dirty="0" smtClean="0">
                <a:latin typeface="ralewey"/>
              </a:rPr>
              <a:t>Estructura</a:t>
            </a:r>
            <a:endParaRPr lang="es-AR" sz="6000" dirty="0">
              <a:latin typeface="ralewey"/>
            </a:endParaRPr>
          </a:p>
        </p:txBody>
      </p:sp>
      <p:sp>
        <p:nvSpPr>
          <p:cNvPr id="2" name="CuadroTexto 1"/>
          <p:cNvSpPr txBox="1"/>
          <p:nvPr/>
        </p:nvSpPr>
        <p:spPr>
          <a:xfrm flipH="1">
            <a:off x="14173199" y="13543529"/>
            <a:ext cx="611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 smtClean="0"/>
              <a:t>PERFILES BOSCH 2020 </a:t>
            </a:r>
            <a:endParaRPr lang="es-AR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n 318"/>
          <p:cNvPicPr/>
          <p:nvPr/>
        </p:nvPicPr>
        <p:blipFill>
          <a:blip r:embed="rId2"/>
          <a:stretch/>
        </p:blipFill>
        <p:spPr>
          <a:xfrm>
            <a:off x="2146320" y="2448000"/>
            <a:ext cx="17939160" cy="10941480"/>
          </a:xfrm>
          <a:prstGeom prst="rect">
            <a:avLst/>
          </a:prstGeom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2057400" y="1114425"/>
            <a:ext cx="2649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dirty="0" smtClean="0">
                <a:latin typeface="ralewey"/>
              </a:rPr>
              <a:t>BATEA</a:t>
            </a:r>
            <a:endParaRPr lang="es-AR" sz="6000" dirty="0">
              <a:latin typeface="ralewe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n 319"/>
          <p:cNvPicPr/>
          <p:nvPr/>
        </p:nvPicPr>
        <p:blipFill>
          <a:blip r:embed="rId2"/>
          <a:stretch/>
        </p:blipFill>
        <p:spPr>
          <a:xfrm>
            <a:off x="1702800" y="2922480"/>
            <a:ext cx="17950680" cy="1003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n 320"/>
          <p:cNvPicPr/>
          <p:nvPr/>
        </p:nvPicPr>
        <p:blipFill>
          <a:blip r:embed="rId2"/>
          <a:stretch/>
        </p:blipFill>
        <p:spPr>
          <a:xfrm>
            <a:off x="2016000" y="2304000"/>
            <a:ext cx="17180640" cy="1166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n 321"/>
          <p:cNvPicPr/>
          <p:nvPr/>
        </p:nvPicPr>
        <p:blipFill>
          <a:blip r:embed="rId2"/>
          <a:stretch/>
        </p:blipFill>
        <p:spPr>
          <a:xfrm>
            <a:off x="1224000" y="1440360"/>
            <a:ext cx="18069480" cy="1360512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18576000" y="8064000"/>
            <a:ext cx="2808000" cy="53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BLUETOOTH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Line 2"/>
          <p:cNvSpPr/>
          <p:nvPr/>
        </p:nvSpPr>
        <p:spPr>
          <a:xfrm>
            <a:off x="19152000" y="8856000"/>
            <a:ext cx="648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3"/>
          <p:cNvSpPr/>
          <p:nvPr/>
        </p:nvSpPr>
        <p:spPr>
          <a:xfrm>
            <a:off x="19147680" y="9198000"/>
            <a:ext cx="648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Line 4"/>
          <p:cNvSpPr/>
          <p:nvPr/>
        </p:nvSpPr>
        <p:spPr>
          <a:xfrm>
            <a:off x="19143360" y="9576000"/>
            <a:ext cx="648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Line 5"/>
          <p:cNvSpPr/>
          <p:nvPr/>
        </p:nvSpPr>
        <p:spPr>
          <a:xfrm>
            <a:off x="19139040" y="9954000"/>
            <a:ext cx="648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18900000" y="10224360"/>
            <a:ext cx="2159640" cy="53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MOTOR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n 328"/>
          <p:cNvPicPr/>
          <p:nvPr/>
        </p:nvPicPr>
        <p:blipFill>
          <a:blip r:embed="rId2"/>
          <a:stretch/>
        </p:blipFill>
        <p:spPr>
          <a:xfrm>
            <a:off x="2880000" y="2464200"/>
            <a:ext cx="17634960" cy="12221280"/>
          </a:xfrm>
          <a:prstGeom prst="rect">
            <a:avLst/>
          </a:prstGeom>
          <a:ln>
            <a:noFill/>
          </a:ln>
        </p:spPr>
      </p:pic>
      <p:sp>
        <p:nvSpPr>
          <p:cNvPr id="330" name="CustomShape 1"/>
          <p:cNvSpPr/>
          <p:nvPr/>
        </p:nvSpPr>
        <p:spPr>
          <a:xfrm>
            <a:off x="1296000" y="5369760"/>
            <a:ext cx="2232000" cy="53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ARDUINO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Line 2"/>
          <p:cNvSpPr/>
          <p:nvPr/>
        </p:nvSpPr>
        <p:spPr>
          <a:xfrm flipH="1">
            <a:off x="2376000" y="6120000"/>
            <a:ext cx="720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Line 3"/>
          <p:cNvSpPr/>
          <p:nvPr/>
        </p:nvSpPr>
        <p:spPr>
          <a:xfrm flipH="1">
            <a:off x="2380680" y="6588000"/>
            <a:ext cx="720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Line 4"/>
          <p:cNvSpPr/>
          <p:nvPr/>
        </p:nvSpPr>
        <p:spPr>
          <a:xfrm flipH="1">
            <a:off x="2385360" y="7020000"/>
            <a:ext cx="720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Line 5"/>
          <p:cNvSpPr/>
          <p:nvPr/>
        </p:nvSpPr>
        <p:spPr>
          <a:xfrm flipH="1">
            <a:off x="2390040" y="7452000"/>
            <a:ext cx="720000" cy="36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n 334"/>
          <p:cNvPicPr/>
          <p:nvPr/>
        </p:nvPicPr>
        <p:blipFill>
          <a:blip r:embed="rId2"/>
          <a:stretch/>
        </p:blipFill>
        <p:spPr>
          <a:xfrm>
            <a:off x="2340000" y="1950120"/>
            <a:ext cx="15656760" cy="1266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" y="720"/>
            <a:ext cx="21596040" cy="1619568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Google Shape;191;p30"/>
          <p:cNvPicPr/>
          <p:nvPr/>
        </p:nvPicPr>
        <p:blipFill>
          <a:blip r:embed="rId2"/>
          <a:stretch/>
        </p:blipFill>
        <p:spPr>
          <a:xfrm>
            <a:off x="7272000" y="2879280"/>
            <a:ext cx="13460760" cy="993312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6269760" y="3850560"/>
            <a:ext cx="2418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44000">
            <a:solidFill>
              <a:srgbClr val="FFFFFF"/>
            </a:solidFill>
            <a:round/>
            <a:tailEnd type="triangle" w="med" len="med"/>
          </a:ln>
          <a:effectLst>
            <a:outerShdw dist="19080" dir="540000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6269760" y="10259640"/>
            <a:ext cx="6974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44000">
            <a:solidFill>
              <a:srgbClr val="FFFFFF"/>
            </a:solidFill>
            <a:round/>
            <a:tailEnd type="triangle" w="med" len="med"/>
          </a:ln>
          <a:effectLst>
            <a:outerShdw dist="19080" dir="540000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6286680" y="11951640"/>
            <a:ext cx="666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44000">
            <a:solidFill>
              <a:srgbClr val="FFFFFF"/>
            </a:solidFill>
            <a:round/>
            <a:tailEnd type="triangle" w="med" len="med"/>
          </a:ln>
          <a:effectLst>
            <a:outerShdw dist="19080" dir="540000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4574520" y="3393000"/>
            <a:ext cx="164988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Arial"/>
              </a:rPr>
              <a:t>Base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1454760" y="9781920"/>
            <a:ext cx="484416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Arial"/>
              </a:rPr>
              <a:t>Capa proyectada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7"/>
          <p:cNvSpPr/>
          <p:nvPr/>
        </p:nvSpPr>
        <p:spPr>
          <a:xfrm>
            <a:off x="819000" y="11504520"/>
            <a:ext cx="628236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Arial"/>
              </a:rPr>
              <a:t>Resina Fotosensible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             ANALISIS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    ECONOMICO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6"/>
          <p:cNvSpPr/>
          <p:nvPr/>
        </p:nvSpPr>
        <p:spPr>
          <a:xfrm>
            <a:off x="13038120" y="6691680"/>
            <a:ext cx="2870640" cy="287136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8"/>
          <p:cNvSpPr/>
          <p:nvPr/>
        </p:nvSpPr>
        <p:spPr>
          <a:xfrm>
            <a:off x="12333240" y="106696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10"/>
          <p:cNvSpPr/>
          <p:nvPr/>
        </p:nvSpPr>
        <p:spPr>
          <a:xfrm>
            <a:off x="7634520" y="37738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2"/>
          <p:cNvSpPr/>
          <p:nvPr/>
        </p:nvSpPr>
        <p:spPr>
          <a:xfrm>
            <a:off x="6175440" y="712512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14"/>
          <p:cNvSpPr/>
          <p:nvPr/>
        </p:nvSpPr>
        <p:spPr>
          <a:xfrm>
            <a:off x="7634520" y="106696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7"/>
          <p:cNvSpPr/>
          <p:nvPr/>
        </p:nvSpPr>
        <p:spPr>
          <a:xfrm>
            <a:off x="12888000" y="11232000"/>
            <a:ext cx="668520" cy="66852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8"/>
          <p:cNvSpPr/>
          <p:nvPr/>
        </p:nvSpPr>
        <p:spPr>
          <a:xfrm>
            <a:off x="6768000" y="7690680"/>
            <a:ext cx="426600" cy="55620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19"/>
          <p:cNvSpPr/>
          <p:nvPr/>
        </p:nvSpPr>
        <p:spPr>
          <a:xfrm>
            <a:off x="7116120" y="8038800"/>
            <a:ext cx="306360" cy="30996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20"/>
          <p:cNvSpPr/>
          <p:nvPr/>
        </p:nvSpPr>
        <p:spPr>
          <a:xfrm>
            <a:off x="8214120" y="11448360"/>
            <a:ext cx="467640" cy="46728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21"/>
          <p:cNvSpPr/>
          <p:nvPr/>
        </p:nvSpPr>
        <p:spPr>
          <a:xfrm>
            <a:off x="8611200" y="11250360"/>
            <a:ext cx="270000" cy="27216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0" name="Imagen 369"/>
          <p:cNvPicPr/>
          <p:nvPr/>
        </p:nvPicPr>
        <p:blipFill>
          <a:blip r:embed="rId2"/>
          <a:stretch/>
        </p:blipFill>
        <p:spPr>
          <a:xfrm>
            <a:off x="8172000" y="4182480"/>
            <a:ext cx="711360" cy="962280"/>
          </a:xfrm>
          <a:prstGeom prst="rect">
            <a:avLst/>
          </a:prstGeom>
          <a:ln>
            <a:noFill/>
          </a:ln>
        </p:spPr>
      </p:pic>
      <p:pic>
        <p:nvPicPr>
          <p:cNvPr id="371" name="Imagen 370"/>
          <p:cNvPicPr/>
          <p:nvPr/>
        </p:nvPicPr>
        <p:blipFill>
          <a:blip r:embed="rId3"/>
          <a:stretch/>
        </p:blipFill>
        <p:spPr>
          <a:xfrm>
            <a:off x="13884480" y="7530120"/>
            <a:ext cx="1241280" cy="124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170215" y="773910"/>
            <a:ext cx="7264800" cy="8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COSTOS INDIRECTOS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2135925" y="7954560"/>
            <a:ext cx="8927640" cy="8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5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COSTOS DE DESARROLLO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7801325" y="11711655"/>
            <a:ext cx="3198125" cy="2604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INVERSION </a:t>
            </a:r>
            <a:endParaRPr lang="es-AR" sz="4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alewey"/>
              <a:ea typeface="DejaVu Sans"/>
            </a:endParaRPr>
          </a:p>
          <a:p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INICIAL</a:t>
            </a:r>
          </a:p>
          <a:p>
            <a:endParaRPr lang="es-A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7800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USD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27629"/>
              </p:ext>
            </p:extLst>
          </p:nvPr>
        </p:nvGraphicFramePr>
        <p:xfrm>
          <a:off x="2135925" y="1852971"/>
          <a:ext cx="15059025" cy="5479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9320"/>
                <a:gridCol w="1928991"/>
                <a:gridCol w="3064141"/>
                <a:gridCol w="2416573"/>
              </a:tblGrid>
              <a:tr h="644900">
                <a:tc gridSpan="4">
                  <a:txBody>
                    <a:bodyPr/>
                    <a:lstStyle/>
                    <a:p>
                      <a:pPr algn="ct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Costos indirectos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6449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Recurso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Cantidad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Costo Unitario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Costo Total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488472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 err="1">
                          <a:effectLst/>
                        </a:rPr>
                        <a:t>PCs</a:t>
                      </a:r>
                      <a:r>
                        <a:rPr lang="es-AR" sz="3200" kern="0" dirty="0">
                          <a:effectLst/>
                        </a:rPr>
                        <a:t> Oficina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22000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22000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6449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Impresora 3D FDM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130000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130000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6449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Herramientas generales e instrumentos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6449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Bienes de uso/capital para la oficina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40000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40000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644900">
                <a:tc gridSpan="3"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Total $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212000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  <a:tr h="644900">
                <a:tc gridSpan="3"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Total USD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4818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0592"/>
              </p:ext>
            </p:extLst>
          </p:nvPr>
        </p:nvGraphicFramePr>
        <p:xfrm>
          <a:off x="2135925" y="8883741"/>
          <a:ext cx="15156657" cy="5753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55507"/>
                <a:gridCol w="2363171"/>
                <a:gridCol w="2033733"/>
                <a:gridCol w="2529678"/>
                <a:gridCol w="2274568"/>
              </a:tblGrid>
              <a:tr h="1109744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Costo de desarrollo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Precio unitario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Cantidad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Precio total en pesos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Precio total en dólares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60262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Horas hombre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 $ 444 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265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$  117660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 USD 2674 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602620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Diseño de página web 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 $ 5000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$  5000 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 USD  114 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1744498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Prototipo + materiales de prueba/investigación (resina, </a:t>
                      </a:r>
                      <a:r>
                        <a:rPr lang="es-AR" sz="3200" kern="0" dirty="0" smtClean="0">
                          <a:effectLst/>
                        </a:rPr>
                        <a:t>herramientas, limpieza</a:t>
                      </a:r>
                      <a:r>
                        <a:rPr lang="es-AR" sz="3200" kern="0" dirty="0">
                          <a:effectLst/>
                        </a:rPr>
                        <a:t>)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$  7900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1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$  7900 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 USD 179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731736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>
                          <a:effectLst/>
                        </a:rPr>
                        <a:t>Total</a:t>
                      </a:r>
                      <a:endParaRPr lang="es-AR" sz="32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AR" sz="3200" kern="150" dirty="0"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AR" sz="3200" kern="150" dirty="0"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 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3200" kern="0" dirty="0">
                          <a:effectLst/>
                        </a:rPr>
                        <a:t> USD                   2967</a:t>
                      </a:r>
                      <a:endParaRPr lang="es-AR" sz="32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610800" y="11038680"/>
            <a:ext cx="8411400" cy="127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Según la BON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Costo de fabricación: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112 USD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610800" y="1858365"/>
            <a:ext cx="425340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COSTOS FIJOS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5927"/>
              </p:ext>
            </p:extLst>
          </p:nvPr>
        </p:nvGraphicFramePr>
        <p:xfrm>
          <a:off x="3804750" y="3180790"/>
          <a:ext cx="8886825" cy="721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4130"/>
                <a:gridCol w="3222695"/>
              </a:tblGrid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 dirty="0">
                          <a:effectLst/>
                        </a:rPr>
                        <a:t>Salario</a:t>
                      </a:r>
                      <a:endParaRPr lang="es-AR" sz="40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70000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Alquiler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16000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Luz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2500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Agua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1000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Internet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2000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Insumos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1000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Página web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1400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Gastos bancarios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450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Total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94350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Total USD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>
                          <a:effectLst/>
                        </a:rPr>
                        <a:t>2144</a:t>
                      </a:r>
                      <a:endParaRPr lang="es-AR" sz="4000" kern="1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  <a:tr h="574891">
                <a:tc>
                  <a:txBody>
                    <a:bodyPr/>
                    <a:lstStyle/>
                    <a:p>
                      <a:pPr algn="l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 dirty="0">
                          <a:effectLst/>
                        </a:rPr>
                        <a:t> </a:t>
                      </a:r>
                      <a:endParaRPr lang="es-AR" sz="40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4000" kern="0" dirty="0">
                          <a:effectLst/>
                        </a:rPr>
                        <a:t> </a:t>
                      </a:r>
                      <a:endParaRPr lang="es-AR" sz="4000" kern="1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DejaVu Sans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320000" y="10512000"/>
            <a:ext cx="853875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Precio de venta de  400 USD</a:t>
            </a:r>
          </a:p>
          <a:p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Tasa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 corte: 6%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VAN: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1106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USD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TIR: 13%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16084080" y="5688000"/>
            <a:ext cx="3786120" cy="127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280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unidades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en 4 años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65717"/>
              </p:ext>
            </p:extLst>
          </p:nvPr>
        </p:nvGraphicFramePr>
        <p:xfrm>
          <a:off x="3886200" y="3028950"/>
          <a:ext cx="9199562" cy="621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FACTIBILIDAD ECONOMICA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13614120" y="712512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12333240" y="106696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7634520" y="37738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2"/>
          <p:cNvSpPr/>
          <p:nvPr/>
        </p:nvSpPr>
        <p:spPr>
          <a:xfrm>
            <a:off x="6175440" y="712512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4"/>
          <p:cNvSpPr/>
          <p:nvPr/>
        </p:nvSpPr>
        <p:spPr>
          <a:xfrm>
            <a:off x="7634520" y="10116000"/>
            <a:ext cx="2920680" cy="291960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17"/>
          <p:cNvSpPr/>
          <p:nvPr/>
        </p:nvSpPr>
        <p:spPr>
          <a:xfrm>
            <a:off x="12888000" y="11232000"/>
            <a:ext cx="668520" cy="66852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18"/>
          <p:cNvSpPr/>
          <p:nvPr/>
        </p:nvSpPr>
        <p:spPr>
          <a:xfrm>
            <a:off x="6768000" y="7690680"/>
            <a:ext cx="426600" cy="55620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19"/>
          <p:cNvSpPr/>
          <p:nvPr/>
        </p:nvSpPr>
        <p:spPr>
          <a:xfrm>
            <a:off x="7116120" y="8038800"/>
            <a:ext cx="306360" cy="30996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20"/>
          <p:cNvSpPr/>
          <p:nvPr/>
        </p:nvSpPr>
        <p:spPr>
          <a:xfrm>
            <a:off x="8560800" y="11360160"/>
            <a:ext cx="749160" cy="74880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21"/>
          <p:cNvSpPr/>
          <p:nvPr/>
        </p:nvSpPr>
        <p:spPr>
          <a:xfrm>
            <a:off x="9195120" y="11043720"/>
            <a:ext cx="433440" cy="43704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4" name="Imagen 403"/>
          <p:cNvPicPr/>
          <p:nvPr/>
        </p:nvPicPr>
        <p:blipFill>
          <a:blip r:embed="rId2"/>
          <a:stretch/>
        </p:blipFill>
        <p:spPr>
          <a:xfrm>
            <a:off x="8172000" y="4182480"/>
            <a:ext cx="711360" cy="962280"/>
          </a:xfrm>
          <a:prstGeom prst="rect">
            <a:avLst/>
          </a:prstGeom>
          <a:ln>
            <a:noFill/>
          </a:ln>
        </p:spPr>
      </p:pic>
      <p:pic>
        <p:nvPicPr>
          <p:cNvPr id="405" name="Imagen 404"/>
          <p:cNvPicPr/>
          <p:nvPr/>
        </p:nvPicPr>
        <p:blipFill>
          <a:blip r:embed="rId3"/>
          <a:stretch/>
        </p:blipFill>
        <p:spPr>
          <a:xfrm>
            <a:off x="14152680" y="7658640"/>
            <a:ext cx="788760" cy="7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7704000" y="0"/>
            <a:ext cx="13862160" cy="1619640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7" name="Imagen 406"/>
          <p:cNvPicPr/>
          <p:nvPr/>
        </p:nvPicPr>
        <p:blipFill>
          <a:blip r:embed="rId2"/>
          <a:stretch/>
        </p:blipFill>
        <p:spPr>
          <a:xfrm>
            <a:off x="11088000" y="2450880"/>
            <a:ext cx="6635520" cy="5178240"/>
          </a:xfrm>
          <a:prstGeom prst="rect">
            <a:avLst/>
          </a:prstGeom>
          <a:ln>
            <a:noFill/>
          </a:ln>
        </p:spPr>
      </p:pic>
      <p:pic>
        <p:nvPicPr>
          <p:cNvPr id="408" name="Imagen 407"/>
          <p:cNvPicPr/>
          <p:nvPr/>
        </p:nvPicPr>
        <p:blipFill>
          <a:blip r:embed="rId3"/>
          <a:stretch/>
        </p:blipFill>
        <p:spPr>
          <a:xfrm>
            <a:off x="11736000" y="7104600"/>
            <a:ext cx="6649200" cy="563652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819360" y="4091040"/>
            <a:ext cx="6737760" cy="13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Montserrat"/>
              </a:rPr>
              <a:t>Movimiento en el eje Z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031760" y="6231960"/>
            <a:ext cx="6237360" cy="298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 puede reducir ubicando el tornillo por detrás de las guías, lo más proximas al punto donde se ejerce fuerza para reducir el torque.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Line 4"/>
          <p:cNvSpPr/>
          <p:nvPr/>
        </p:nvSpPr>
        <p:spPr>
          <a:xfrm flipH="1">
            <a:off x="15048000" y="12528000"/>
            <a:ext cx="1584000" cy="936000"/>
          </a:xfrm>
          <a:prstGeom prst="line">
            <a:avLst/>
          </a:prstGeom>
          <a:ln w="108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0"/>
            <a:ext cx="13862160" cy="1619640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14535360" y="4091040"/>
            <a:ext cx="6737760" cy="13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Montserrat"/>
              </a:rPr>
              <a:t>Precisión en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Montserrat"/>
              </a:rPr>
              <a:t>ejes X e Y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14760000" y="7743960"/>
            <a:ext cx="6237360" cy="182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Reduciendo tiempo de exposición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Imagen 414"/>
          <p:cNvPicPr/>
          <p:nvPr/>
        </p:nvPicPr>
        <p:blipFill>
          <a:blip r:embed="rId2"/>
          <a:stretch/>
        </p:blipFill>
        <p:spPr>
          <a:xfrm>
            <a:off x="4556160" y="1656000"/>
            <a:ext cx="4296960" cy="3958560"/>
          </a:xfrm>
          <a:prstGeom prst="rect">
            <a:avLst/>
          </a:prstGeom>
          <a:ln>
            <a:noFill/>
          </a:ln>
        </p:spPr>
      </p:pic>
      <p:sp>
        <p:nvSpPr>
          <p:cNvPr id="416" name="CustomShape 4"/>
          <p:cNvSpPr/>
          <p:nvPr/>
        </p:nvSpPr>
        <p:spPr>
          <a:xfrm>
            <a:off x="3888000" y="13608000"/>
            <a:ext cx="5973120" cy="93312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3888000" y="12816000"/>
            <a:ext cx="5973120" cy="645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3888000" y="11232000"/>
            <a:ext cx="5973120" cy="143712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7"/>
          <p:cNvSpPr/>
          <p:nvPr/>
        </p:nvSpPr>
        <p:spPr>
          <a:xfrm>
            <a:off x="4896000" y="13608000"/>
            <a:ext cx="3741120" cy="7171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4464000" y="11952000"/>
            <a:ext cx="4821120" cy="717120"/>
          </a:xfrm>
          <a:prstGeom prst="rect">
            <a:avLst/>
          </a:prstGeom>
          <a:solidFill>
            <a:srgbClr val="FFFF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9"/>
          <p:cNvSpPr/>
          <p:nvPr/>
        </p:nvSpPr>
        <p:spPr>
          <a:xfrm flipV="1">
            <a:off x="8640000" y="12744000"/>
            <a:ext cx="648000" cy="864000"/>
          </a:xfrm>
          <a:prstGeom prst="line">
            <a:avLst/>
          </a:prstGeom>
          <a:ln w="10800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6939720" y="13705560"/>
            <a:ext cx="1194840" cy="61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LUZ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6336000" y="12816000"/>
            <a:ext cx="2014560" cy="61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VIDRIO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4538520" y="12024000"/>
            <a:ext cx="4964040" cy="5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RESINA SOLIDIFICADA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Imagen 424"/>
          <p:cNvPicPr/>
          <p:nvPr/>
        </p:nvPicPr>
        <p:blipFill>
          <a:blip r:embed="rId3"/>
          <a:stretch/>
        </p:blipFill>
        <p:spPr>
          <a:xfrm>
            <a:off x="4320000" y="7056000"/>
            <a:ext cx="4793040" cy="2715120"/>
          </a:xfrm>
          <a:prstGeom prst="rect">
            <a:avLst/>
          </a:prstGeom>
          <a:ln>
            <a:noFill/>
          </a:ln>
        </p:spPr>
      </p:pic>
      <p:sp>
        <p:nvSpPr>
          <p:cNvPr id="426" name="CustomShape 13"/>
          <p:cNvSpPr/>
          <p:nvPr/>
        </p:nvSpPr>
        <p:spPr>
          <a:xfrm>
            <a:off x="14760000" y="11991960"/>
            <a:ext cx="6237360" cy="182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El problema es la refracción por el vidrio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918080" y="1175040"/>
            <a:ext cx="14209920" cy="127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VIDEO DE IMPRESION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n 427"/>
          <p:cNvPicPr/>
          <p:nvPr/>
        </p:nvPicPr>
        <p:blipFill>
          <a:blip r:embed="rId2"/>
          <a:stretch/>
        </p:blipFill>
        <p:spPr>
          <a:xfrm>
            <a:off x="2825280" y="1332000"/>
            <a:ext cx="16180920" cy="1304712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13464855" y="14379120"/>
            <a:ext cx="612612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PRIMER PROTOTIPO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556700" y="14020020"/>
            <a:ext cx="4966200" cy="71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ULTIMA VERSION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n 430"/>
          <p:cNvPicPr/>
          <p:nvPr/>
        </p:nvPicPr>
        <p:blipFill>
          <a:blip r:embed="rId2"/>
          <a:srcRect l="2133" r="10265"/>
          <a:stretch/>
        </p:blipFill>
        <p:spPr>
          <a:xfrm>
            <a:off x="0" y="0"/>
            <a:ext cx="21741840" cy="1619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FACTIBILIDAD ECONOMICA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13614120" y="712512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12333240" y="106696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3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         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526520" y="3266640"/>
            <a:ext cx="3018240" cy="301716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2"/>
          <p:cNvSpPr/>
          <p:nvPr/>
        </p:nvSpPr>
        <p:spPr>
          <a:xfrm>
            <a:off x="6175440" y="712512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14"/>
          <p:cNvSpPr/>
          <p:nvPr/>
        </p:nvSpPr>
        <p:spPr>
          <a:xfrm>
            <a:off x="7634520" y="106696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17"/>
          <p:cNvSpPr/>
          <p:nvPr/>
        </p:nvSpPr>
        <p:spPr>
          <a:xfrm>
            <a:off x="12888000" y="11232000"/>
            <a:ext cx="668520" cy="66852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8"/>
          <p:cNvSpPr/>
          <p:nvPr/>
        </p:nvSpPr>
        <p:spPr>
          <a:xfrm>
            <a:off x="6768000" y="7690680"/>
            <a:ext cx="426600" cy="55620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9"/>
          <p:cNvSpPr/>
          <p:nvPr/>
        </p:nvSpPr>
        <p:spPr>
          <a:xfrm>
            <a:off x="7116120" y="8038800"/>
            <a:ext cx="306360" cy="30996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0"/>
          <p:cNvSpPr/>
          <p:nvPr/>
        </p:nvSpPr>
        <p:spPr>
          <a:xfrm>
            <a:off x="8214120" y="11448360"/>
            <a:ext cx="467640" cy="46728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1"/>
          <p:cNvSpPr/>
          <p:nvPr/>
        </p:nvSpPr>
        <p:spPr>
          <a:xfrm>
            <a:off x="8611200" y="11250360"/>
            <a:ext cx="270000" cy="27216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" name="Imagen 127"/>
          <p:cNvPicPr/>
          <p:nvPr/>
        </p:nvPicPr>
        <p:blipFill>
          <a:blip r:embed="rId2"/>
          <a:stretch/>
        </p:blipFill>
        <p:spPr>
          <a:xfrm>
            <a:off x="8413920" y="3941280"/>
            <a:ext cx="1176840" cy="1591200"/>
          </a:xfrm>
          <a:prstGeom prst="rect">
            <a:avLst/>
          </a:prstGeom>
          <a:ln>
            <a:noFill/>
          </a:ln>
        </p:spPr>
      </p:pic>
      <p:pic>
        <p:nvPicPr>
          <p:cNvPr id="129" name="Imagen 128"/>
          <p:cNvPicPr/>
          <p:nvPr/>
        </p:nvPicPr>
        <p:blipFill>
          <a:blip r:embed="rId3"/>
          <a:stretch/>
        </p:blipFill>
        <p:spPr>
          <a:xfrm>
            <a:off x="14152680" y="7658640"/>
            <a:ext cx="788760" cy="7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7034400" y="4174560"/>
            <a:ext cx="7725240" cy="7725240"/>
          </a:xfrm>
          <a:prstGeom prst="ellipse">
            <a:avLst/>
          </a:prstGeom>
          <a:noFill/>
          <a:ln w="12600">
            <a:solidFill>
              <a:srgbClr val="5858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"/>
          <p:cNvSpPr/>
          <p:nvPr/>
        </p:nvSpPr>
        <p:spPr>
          <a:xfrm>
            <a:off x="9248760" y="6388920"/>
            <a:ext cx="3297960" cy="3297240"/>
          </a:xfrm>
          <a:prstGeom prst="ellipse">
            <a:avLst/>
          </a:prstGeom>
          <a:solidFill>
            <a:srgbClr val="58585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5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PROYECTO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12549960" y="3966480"/>
            <a:ext cx="7125120" cy="143856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ANÁLISIS DE MERCADO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12333240" y="377388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5"/>
          <p:cNvSpPr/>
          <p:nvPr/>
        </p:nvSpPr>
        <p:spPr>
          <a:xfrm>
            <a:off x="1400940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FACTIBILIDAD ECONOMICA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6"/>
          <p:cNvSpPr/>
          <p:nvPr/>
        </p:nvSpPr>
        <p:spPr>
          <a:xfrm>
            <a:off x="13614120" y="712512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7"/>
          <p:cNvSpPr/>
          <p:nvPr/>
        </p:nvSpPr>
        <p:spPr>
          <a:xfrm>
            <a:off x="12549960" y="1086264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3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        ANALISIS DE MEJORAS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8"/>
          <p:cNvSpPr/>
          <p:nvPr/>
        </p:nvSpPr>
        <p:spPr>
          <a:xfrm>
            <a:off x="11145240" y="10073160"/>
            <a:ext cx="2927520" cy="292644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9"/>
          <p:cNvSpPr/>
          <p:nvPr/>
        </p:nvSpPr>
        <p:spPr>
          <a:xfrm>
            <a:off x="2118960" y="3966480"/>
            <a:ext cx="7125480" cy="143856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E IDEA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634520" y="37738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11"/>
          <p:cNvSpPr/>
          <p:nvPr/>
        </p:nvSpPr>
        <p:spPr>
          <a:xfrm>
            <a:off x="659880" y="7317720"/>
            <a:ext cx="7125120" cy="1439280"/>
          </a:xfrm>
          <a:prstGeom prst="roundRect">
            <a:avLst>
              <a:gd name="adj" fmla="val 50000"/>
            </a:avLst>
          </a:prstGeom>
          <a:solidFill>
            <a:srgbClr val="9F9EA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DESARROLLO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175440" y="7125120"/>
            <a:ext cx="1826640" cy="1825920"/>
          </a:xfrm>
          <a:prstGeom prst="ellipse">
            <a:avLst/>
          </a:prstGeom>
          <a:solidFill>
            <a:srgbClr val="2E2E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13"/>
          <p:cNvSpPr/>
          <p:nvPr/>
        </p:nvSpPr>
        <p:spPr>
          <a:xfrm>
            <a:off x="2118960" y="10862640"/>
            <a:ext cx="712548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PRUEBAS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14"/>
          <p:cNvSpPr/>
          <p:nvPr/>
        </p:nvSpPr>
        <p:spPr>
          <a:xfrm>
            <a:off x="7634520" y="10669680"/>
            <a:ext cx="182664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15"/>
          <p:cNvSpPr/>
          <p:nvPr/>
        </p:nvSpPr>
        <p:spPr>
          <a:xfrm>
            <a:off x="12888000" y="4471920"/>
            <a:ext cx="672840" cy="449280"/>
          </a:xfrm>
          <a:custGeom>
            <a:avLst/>
            <a:gdLst/>
            <a:ahLst/>
            <a:cxnLst/>
            <a:rect l="l" t="t" r="r" b="b"/>
            <a:pathLst>
              <a:path w="904" h="602">
                <a:moveTo>
                  <a:pt x="889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1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8" y="0"/>
                </a:lnTo>
                <a:lnTo>
                  <a:pt x="704" y="1"/>
                </a:lnTo>
                <a:lnTo>
                  <a:pt x="702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3" y="12"/>
                </a:lnTo>
                <a:lnTo>
                  <a:pt x="693" y="16"/>
                </a:lnTo>
                <a:lnTo>
                  <a:pt x="693" y="572"/>
                </a:lnTo>
                <a:lnTo>
                  <a:pt x="632" y="572"/>
                </a:lnTo>
                <a:lnTo>
                  <a:pt x="632" y="286"/>
                </a:lnTo>
                <a:lnTo>
                  <a:pt x="632" y="283"/>
                </a:lnTo>
                <a:lnTo>
                  <a:pt x="631" y="281"/>
                </a:lnTo>
                <a:lnTo>
                  <a:pt x="630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7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3" y="281"/>
                </a:lnTo>
                <a:lnTo>
                  <a:pt x="482" y="283"/>
                </a:lnTo>
                <a:lnTo>
                  <a:pt x="482" y="286"/>
                </a:lnTo>
                <a:lnTo>
                  <a:pt x="482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1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1" y="404"/>
                </a:lnTo>
                <a:lnTo>
                  <a:pt x="210" y="401"/>
                </a:lnTo>
                <a:lnTo>
                  <a:pt x="209" y="399"/>
                </a:lnTo>
                <a:lnTo>
                  <a:pt x="207" y="396"/>
                </a:lnTo>
                <a:lnTo>
                  <a:pt x="205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6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1" y="406"/>
                </a:lnTo>
                <a:lnTo>
                  <a:pt x="61" y="572"/>
                </a:lnTo>
                <a:lnTo>
                  <a:pt x="15" y="572"/>
                </a:lnTo>
                <a:lnTo>
                  <a:pt x="13" y="572"/>
                </a:lnTo>
                <a:lnTo>
                  <a:pt x="9" y="573"/>
                </a:lnTo>
                <a:lnTo>
                  <a:pt x="7" y="575"/>
                </a:lnTo>
                <a:lnTo>
                  <a:pt x="5" y="577"/>
                </a:lnTo>
                <a:lnTo>
                  <a:pt x="3" y="579"/>
                </a:lnTo>
                <a:lnTo>
                  <a:pt x="2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2" y="593"/>
                </a:lnTo>
                <a:lnTo>
                  <a:pt x="3" y="596"/>
                </a:lnTo>
                <a:lnTo>
                  <a:pt x="5" y="598"/>
                </a:lnTo>
                <a:lnTo>
                  <a:pt x="7" y="600"/>
                </a:lnTo>
                <a:lnTo>
                  <a:pt x="9" y="601"/>
                </a:lnTo>
                <a:lnTo>
                  <a:pt x="13" y="602"/>
                </a:lnTo>
                <a:lnTo>
                  <a:pt x="15" y="602"/>
                </a:lnTo>
                <a:lnTo>
                  <a:pt x="76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7" y="602"/>
                </a:lnTo>
                <a:lnTo>
                  <a:pt x="617" y="602"/>
                </a:lnTo>
                <a:lnTo>
                  <a:pt x="708" y="602"/>
                </a:lnTo>
                <a:lnTo>
                  <a:pt x="828" y="602"/>
                </a:lnTo>
                <a:lnTo>
                  <a:pt x="889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4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9" y="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16"/>
          <p:cNvSpPr/>
          <p:nvPr/>
        </p:nvSpPr>
        <p:spPr>
          <a:xfrm>
            <a:off x="12932280" y="4248000"/>
            <a:ext cx="591120" cy="366120"/>
          </a:xfrm>
          <a:custGeom>
            <a:avLst/>
            <a:gdLst/>
            <a:ahLst/>
            <a:cxnLst/>
            <a:rect l="l" t="t" r="r" b="b"/>
            <a:pathLst>
              <a:path w="797" h="497">
                <a:moveTo>
                  <a:pt x="60" y="497"/>
                </a:moveTo>
                <a:lnTo>
                  <a:pt x="65" y="497"/>
                </a:lnTo>
                <a:lnTo>
                  <a:pt x="72" y="496"/>
                </a:lnTo>
                <a:lnTo>
                  <a:pt x="77" y="494"/>
                </a:lnTo>
                <a:lnTo>
                  <a:pt x="83" y="493"/>
                </a:lnTo>
                <a:lnTo>
                  <a:pt x="89" y="489"/>
                </a:lnTo>
                <a:lnTo>
                  <a:pt x="93" y="486"/>
                </a:lnTo>
                <a:lnTo>
                  <a:pt x="97" y="483"/>
                </a:lnTo>
                <a:lnTo>
                  <a:pt x="102" y="480"/>
                </a:lnTo>
                <a:lnTo>
                  <a:pt x="106" y="475"/>
                </a:lnTo>
                <a:lnTo>
                  <a:pt x="109" y="470"/>
                </a:lnTo>
                <a:lnTo>
                  <a:pt x="112" y="466"/>
                </a:lnTo>
                <a:lnTo>
                  <a:pt x="115" y="460"/>
                </a:lnTo>
                <a:lnTo>
                  <a:pt x="117" y="455"/>
                </a:lnTo>
                <a:lnTo>
                  <a:pt x="119" y="449"/>
                </a:lnTo>
                <a:lnTo>
                  <a:pt x="120" y="443"/>
                </a:lnTo>
                <a:lnTo>
                  <a:pt x="120" y="437"/>
                </a:lnTo>
                <a:lnTo>
                  <a:pt x="119" y="429"/>
                </a:lnTo>
                <a:lnTo>
                  <a:pt x="118" y="423"/>
                </a:lnTo>
                <a:lnTo>
                  <a:pt x="116" y="416"/>
                </a:lnTo>
                <a:lnTo>
                  <a:pt x="114" y="410"/>
                </a:lnTo>
                <a:lnTo>
                  <a:pt x="251" y="290"/>
                </a:lnTo>
                <a:lnTo>
                  <a:pt x="259" y="295"/>
                </a:lnTo>
                <a:lnTo>
                  <a:pt x="267" y="298"/>
                </a:lnTo>
                <a:lnTo>
                  <a:pt x="277" y="301"/>
                </a:lnTo>
                <a:lnTo>
                  <a:pt x="285" y="302"/>
                </a:lnTo>
                <a:lnTo>
                  <a:pt x="293" y="301"/>
                </a:lnTo>
                <a:lnTo>
                  <a:pt x="300" y="299"/>
                </a:lnTo>
                <a:lnTo>
                  <a:pt x="307" y="297"/>
                </a:lnTo>
                <a:lnTo>
                  <a:pt x="313" y="294"/>
                </a:lnTo>
                <a:lnTo>
                  <a:pt x="318" y="291"/>
                </a:lnTo>
                <a:lnTo>
                  <a:pt x="325" y="287"/>
                </a:lnTo>
                <a:lnTo>
                  <a:pt x="329" y="282"/>
                </a:lnTo>
                <a:lnTo>
                  <a:pt x="333" y="277"/>
                </a:lnTo>
                <a:lnTo>
                  <a:pt x="451" y="324"/>
                </a:lnTo>
                <a:lnTo>
                  <a:pt x="451" y="327"/>
                </a:lnTo>
                <a:lnTo>
                  <a:pt x="451" y="332"/>
                </a:lnTo>
                <a:lnTo>
                  <a:pt x="451" y="337"/>
                </a:lnTo>
                <a:lnTo>
                  <a:pt x="452" y="343"/>
                </a:lnTo>
                <a:lnTo>
                  <a:pt x="454" y="349"/>
                </a:lnTo>
                <a:lnTo>
                  <a:pt x="456" y="354"/>
                </a:lnTo>
                <a:lnTo>
                  <a:pt x="458" y="360"/>
                </a:lnTo>
                <a:lnTo>
                  <a:pt x="461" y="365"/>
                </a:lnTo>
                <a:lnTo>
                  <a:pt x="464" y="369"/>
                </a:lnTo>
                <a:lnTo>
                  <a:pt x="469" y="374"/>
                </a:lnTo>
                <a:lnTo>
                  <a:pt x="473" y="378"/>
                </a:lnTo>
                <a:lnTo>
                  <a:pt x="477" y="381"/>
                </a:lnTo>
                <a:lnTo>
                  <a:pt x="482" y="384"/>
                </a:lnTo>
                <a:lnTo>
                  <a:pt x="488" y="386"/>
                </a:lnTo>
                <a:lnTo>
                  <a:pt x="493" y="389"/>
                </a:lnTo>
                <a:lnTo>
                  <a:pt x="499" y="391"/>
                </a:lnTo>
                <a:lnTo>
                  <a:pt x="505" y="391"/>
                </a:lnTo>
                <a:lnTo>
                  <a:pt x="511" y="392"/>
                </a:lnTo>
                <a:lnTo>
                  <a:pt x="518" y="391"/>
                </a:lnTo>
                <a:lnTo>
                  <a:pt x="523" y="391"/>
                </a:lnTo>
                <a:lnTo>
                  <a:pt x="529" y="389"/>
                </a:lnTo>
                <a:lnTo>
                  <a:pt x="535" y="386"/>
                </a:lnTo>
                <a:lnTo>
                  <a:pt x="540" y="384"/>
                </a:lnTo>
                <a:lnTo>
                  <a:pt x="545" y="381"/>
                </a:lnTo>
                <a:lnTo>
                  <a:pt x="550" y="378"/>
                </a:lnTo>
                <a:lnTo>
                  <a:pt x="553" y="374"/>
                </a:lnTo>
                <a:lnTo>
                  <a:pt x="558" y="369"/>
                </a:lnTo>
                <a:lnTo>
                  <a:pt x="561" y="365"/>
                </a:lnTo>
                <a:lnTo>
                  <a:pt x="564" y="360"/>
                </a:lnTo>
                <a:lnTo>
                  <a:pt x="567" y="354"/>
                </a:lnTo>
                <a:lnTo>
                  <a:pt x="568" y="349"/>
                </a:lnTo>
                <a:lnTo>
                  <a:pt x="570" y="343"/>
                </a:lnTo>
                <a:lnTo>
                  <a:pt x="571" y="337"/>
                </a:lnTo>
                <a:lnTo>
                  <a:pt x="571" y="332"/>
                </a:lnTo>
                <a:lnTo>
                  <a:pt x="570" y="322"/>
                </a:lnTo>
                <a:lnTo>
                  <a:pt x="568" y="312"/>
                </a:lnTo>
                <a:lnTo>
                  <a:pt x="565" y="304"/>
                </a:lnTo>
                <a:lnTo>
                  <a:pt x="560" y="296"/>
                </a:lnTo>
                <a:lnTo>
                  <a:pt x="711" y="114"/>
                </a:lnTo>
                <a:lnTo>
                  <a:pt x="717" y="117"/>
                </a:lnTo>
                <a:lnTo>
                  <a:pt x="724" y="119"/>
                </a:lnTo>
                <a:lnTo>
                  <a:pt x="730" y="120"/>
                </a:lnTo>
                <a:lnTo>
                  <a:pt x="737" y="120"/>
                </a:lnTo>
                <a:lnTo>
                  <a:pt x="743" y="120"/>
                </a:lnTo>
                <a:lnTo>
                  <a:pt x="750" y="119"/>
                </a:lnTo>
                <a:lnTo>
                  <a:pt x="755" y="118"/>
                </a:lnTo>
                <a:lnTo>
                  <a:pt x="760" y="116"/>
                </a:lnTo>
                <a:lnTo>
                  <a:pt x="766" y="113"/>
                </a:lnTo>
                <a:lnTo>
                  <a:pt x="771" y="110"/>
                </a:lnTo>
                <a:lnTo>
                  <a:pt x="775" y="106"/>
                </a:lnTo>
                <a:lnTo>
                  <a:pt x="780" y="103"/>
                </a:lnTo>
                <a:lnTo>
                  <a:pt x="784" y="99"/>
                </a:lnTo>
                <a:lnTo>
                  <a:pt x="787" y="94"/>
                </a:lnTo>
                <a:lnTo>
                  <a:pt x="790" y="89"/>
                </a:lnTo>
                <a:lnTo>
                  <a:pt x="792" y="84"/>
                </a:lnTo>
                <a:lnTo>
                  <a:pt x="795" y="79"/>
                </a:lnTo>
                <a:lnTo>
                  <a:pt x="796" y="72"/>
                </a:lnTo>
                <a:lnTo>
                  <a:pt x="797" y="67"/>
                </a:lnTo>
                <a:lnTo>
                  <a:pt x="797" y="60"/>
                </a:lnTo>
                <a:lnTo>
                  <a:pt x="797" y="54"/>
                </a:lnTo>
                <a:lnTo>
                  <a:pt x="796" y="48"/>
                </a:lnTo>
                <a:lnTo>
                  <a:pt x="795" y="42"/>
                </a:lnTo>
                <a:lnTo>
                  <a:pt x="792" y="37"/>
                </a:lnTo>
                <a:lnTo>
                  <a:pt x="790" y="31"/>
                </a:lnTo>
                <a:lnTo>
                  <a:pt x="787" y="27"/>
                </a:lnTo>
                <a:lnTo>
                  <a:pt x="784" y="22"/>
                </a:lnTo>
                <a:lnTo>
                  <a:pt x="780" y="17"/>
                </a:lnTo>
                <a:lnTo>
                  <a:pt x="775" y="14"/>
                </a:lnTo>
                <a:lnTo>
                  <a:pt x="771" y="10"/>
                </a:lnTo>
                <a:lnTo>
                  <a:pt x="766" y="8"/>
                </a:lnTo>
                <a:lnTo>
                  <a:pt x="760" y="5"/>
                </a:lnTo>
                <a:lnTo>
                  <a:pt x="755" y="2"/>
                </a:lnTo>
                <a:lnTo>
                  <a:pt x="750" y="1"/>
                </a:lnTo>
                <a:lnTo>
                  <a:pt x="743" y="0"/>
                </a:lnTo>
                <a:lnTo>
                  <a:pt x="737" y="0"/>
                </a:lnTo>
                <a:lnTo>
                  <a:pt x="731" y="0"/>
                </a:lnTo>
                <a:lnTo>
                  <a:pt x="725" y="1"/>
                </a:lnTo>
                <a:lnTo>
                  <a:pt x="719" y="2"/>
                </a:lnTo>
                <a:lnTo>
                  <a:pt x="713" y="5"/>
                </a:lnTo>
                <a:lnTo>
                  <a:pt x="709" y="8"/>
                </a:lnTo>
                <a:lnTo>
                  <a:pt x="703" y="10"/>
                </a:lnTo>
                <a:lnTo>
                  <a:pt x="699" y="14"/>
                </a:lnTo>
                <a:lnTo>
                  <a:pt x="695" y="17"/>
                </a:lnTo>
                <a:lnTo>
                  <a:pt x="691" y="22"/>
                </a:lnTo>
                <a:lnTo>
                  <a:pt x="687" y="27"/>
                </a:lnTo>
                <a:lnTo>
                  <a:pt x="684" y="31"/>
                </a:lnTo>
                <a:lnTo>
                  <a:pt x="682" y="37"/>
                </a:lnTo>
                <a:lnTo>
                  <a:pt x="680" y="42"/>
                </a:lnTo>
                <a:lnTo>
                  <a:pt x="678" y="48"/>
                </a:lnTo>
                <a:lnTo>
                  <a:pt x="677" y="54"/>
                </a:lnTo>
                <a:lnTo>
                  <a:pt x="677" y="60"/>
                </a:lnTo>
                <a:lnTo>
                  <a:pt x="678" y="70"/>
                </a:lnTo>
                <a:lnTo>
                  <a:pt x="680" y="79"/>
                </a:lnTo>
                <a:lnTo>
                  <a:pt x="683" y="87"/>
                </a:lnTo>
                <a:lnTo>
                  <a:pt x="688" y="96"/>
                </a:lnTo>
                <a:lnTo>
                  <a:pt x="537" y="277"/>
                </a:lnTo>
                <a:lnTo>
                  <a:pt x="531" y="275"/>
                </a:lnTo>
                <a:lnTo>
                  <a:pt x="524" y="273"/>
                </a:lnTo>
                <a:lnTo>
                  <a:pt x="518" y="272"/>
                </a:lnTo>
                <a:lnTo>
                  <a:pt x="511" y="271"/>
                </a:lnTo>
                <a:lnTo>
                  <a:pt x="504" y="272"/>
                </a:lnTo>
                <a:lnTo>
                  <a:pt x="496" y="273"/>
                </a:lnTo>
                <a:lnTo>
                  <a:pt x="490" y="275"/>
                </a:lnTo>
                <a:lnTo>
                  <a:pt x="484" y="278"/>
                </a:lnTo>
                <a:lnTo>
                  <a:pt x="478" y="281"/>
                </a:lnTo>
                <a:lnTo>
                  <a:pt x="472" y="286"/>
                </a:lnTo>
                <a:lnTo>
                  <a:pt x="467" y="291"/>
                </a:lnTo>
                <a:lnTo>
                  <a:pt x="463" y="295"/>
                </a:lnTo>
                <a:lnTo>
                  <a:pt x="345" y="248"/>
                </a:lnTo>
                <a:lnTo>
                  <a:pt x="345" y="245"/>
                </a:lnTo>
                <a:lnTo>
                  <a:pt x="345" y="240"/>
                </a:lnTo>
                <a:lnTo>
                  <a:pt x="345" y="235"/>
                </a:lnTo>
                <a:lnTo>
                  <a:pt x="344" y="229"/>
                </a:lnTo>
                <a:lnTo>
                  <a:pt x="343" y="223"/>
                </a:lnTo>
                <a:lnTo>
                  <a:pt x="341" y="218"/>
                </a:lnTo>
                <a:lnTo>
                  <a:pt x="339" y="213"/>
                </a:lnTo>
                <a:lnTo>
                  <a:pt x="336" y="207"/>
                </a:lnTo>
                <a:lnTo>
                  <a:pt x="332" y="203"/>
                </a:lnTo>
                <a:lnTo>
                  <a:pt x="328" y="199"/>
                </a:lnTo>
                <a:lnTo>
                  <a:pt x="324" y="194"/>
                </a:lnTo>
                <a:lnTo>
                  <a:pt x="319" y="191"/>
                </a:lnTo>
                <a:lnTo>
                  <a:pt x="314" y="188"/>
                </a:lnTo>
                <a:lnTo>
                  <a:pt x="309" y="186"/>
                </a:lnTo>
                <a:lnTo>
                  <a:pt x="303" y="184"/>
                </a:lnTo>
                <a:lnTo>
                  <a:pt x="298" y="181"/>
                </a:lnTo>
                <a:lnTo>
                  <a:pt x="292" y="181"/>
                </a:lnTo>
                <a:lnTo>
                  <a:pt x="285" y="180"/>
                </a:lnTo>
                <a:lnTo>
                  <a:pt x="280" y="181"/>
                </a:lnTo>
                <a:lnTo>
                  <a:pt x="273" y="181"/>
                </a:lnTo>
                <a:lnTo>
                  <a:pt x="268" y="184"/>
                </a:lnTo>
                <a:lnTo>
                  <a:pt x="262" y="186"/>
                </a:lnTo>
                <a:lnTo>
                  <a:pt x="257" y="188"/>
                </a:lnTo>
                <a:lnTo>
                  <a:pt x="252" y="191"/>
                </a:lnTo>
                <a:lnTo>
                  <a:pt x="248" y="194"/>
                </a:lnTo>
                <a:lnTo>
                  <a:pt x="243" y="199"/>
                </a:lnTo>
                <a:lnTo>
                  <a:pt x="239" y="203"/>
                </a:lnTo>
                <a:lnTo>
                  <a:pt x="236" y="207"/>
                </a:lnTo>
                <a:lnTo>
                  <a:pt x="233" y="213"/>
                </a:lnTo>
                <a:lnTo>
                  <a:pt x="230" y="218"/>
                </a:lnTo>
                <a:lnTo>
                  <a:pt x="228" y="223"/>
                </a:lnTo>
                <a:lnTo>
                  <a:pt x="226" y="229"/>
                </a:lnTo>
                <a:lnTo>
                  <a:pt x="225" y="235"/>
                </a:lnTo>
                <a:lnTo>
                  <a:pt x="225" y="240"/>
                </a:lnTo>
                <a:lnTo>
                  <a:pt x="226" y="248"/>
                </a:lnTo>
                <a:lnTo>
                  <a:pt x="227" y="254"/>
                </a:lnTo>
                <a:lnTo>
                  <a:pt x="229" y="261"/>
                </a:lnTo>
                <a:lnTo>
                  <a:pt x="231" y="267"/>
                </a:lnTo>
                <a:lnTo>
                  <a:pt x="94" y="387"/>
                </a:lnTo>
                <a:lnTo>
                  <a:pt x="86" y="382"/>
                </a:lnTo>
                <a:lnTo>
                  <a:pt x="78" y="379"/>
                </a:lnTo>
                <a:lnTo>
                  <a:pt x="68" y="377"/>
                </a:lnTo>
                <a:lnTo>
                  <a:pt x="60" y="377"/>
                </a:lnTo>
                <a:lnTo>
                  <a:pt x="53" y="377"/>
                </a:lnTo>
                <a:lnTo>
                  <a:pt x="47" y="378"/>
                </a:lnTo>
                <a:lnTo>
                  <a:pt x="42" y="379"/>
                </a:lnTo>
                <a:lnTo>
                  <a:pt x="36" y="381"/>
                </a:lnTo>
                <a:lnTo>
                  <a:pt x="31" y="383"/>
                </a:lnTo>
                <a:lnTo>
                  <a:pt x="26" y="386"/>
                </a:lnTo>
                <a:lnTo>
                  <a:pt x="21" y="391"/>
                </a:lnTo>
                <a:lnTo>
                  <a:pt x="17" y="394"/>
                </a:lnTo>
                <a:lnTo>
                  <a:pt x="13" y="398"/>
                </a:lnTo>
                <a:lnTo>
                  <a:pt x="9" y="402"/>
                </a:lnTo>
                <a:lnTo>
                  <a:pt x="6" y="408"/>
                </a:lnTo>
                <a:lnTo>
                  <a:pt x="4" y="413"/>
                </a:lnTo>
                <a:lnTo>
                  <a:pt x="2" y="419"/>
                </a:lnTo>
                <a:lnTo>
                  <a:pt x="1" y="425"/>
                </a:lnTo>
                <a:lnTo>
                  <a:pt x="0" y="430"/>
                </a:lnTo>
                <a:lnTo>
                  <a:pt x="0" y="437"/>
                </a:lnTo>
                <a:lnTo>
                  <a:pt x="0" y="443"/>
                </a:lnTo>
                <a:lnTo>
                  <a:pt x="1" y="449"/>
                </a:lnTo>
                <a:lnTo>
                  <a:pt x="2" y="455"/>
                </a:lnTo>
                <a:lnTo>
                  <a:pt x="4" y="460"/>
                </a:lnTo>
                <a:lnTo>
                  <a:pt x="6" y="466"/>
                </a:lnTo>
                <a:lnTo>
                  <a:pt x="9" y="470"/>
                </a:lnTo>
                <a:lnTo>
                  <a:pt x="13" y="475"/>
                </a:lnTo>
                <a:lnTo>
                  <a:pt x="17" y="480"/>
                </a:lnTo>
                <a:lnTo>
                  <a:pt x="21" y="483"/>
                </a:lnTo>
                <a:lnTo>
                  <a:pt x="26" y="486"/>
                </a:lnTo>
                <a:lnTo>
                  <a:pt x="31" y="489"/>
                </a:lnTo>
                <a:lnTo>
                  <a:pt x="36" y="493"/>
                </a:lnTo>
                <a:lnTo>
                  <a:pt x="42" y="494"/>
                </a:lnTo>
                <a:lnTo>
                  <a:pt x="47" y="496"/>
                </a:lnTo>
                <a:lnTo>
                  <a:pt x="53" y="497"/>
                </a:lnTo>
                <a:lnTo>
                  <a:pt x="60" y="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17"/>
          <p:cNvSpPr/>
          <p:nvPr/>
        </p:nvSpPr>
        <p:spPr>
          <a:xfrm>
            <a:off x="12033720" y="10973880"/>
            <a:ext cx="1072800" cy="1072800"/>
          </a:xfrm>
          <a:custGeom>
            <a:avLst/>
            <a:gdLst/>
            <a:ahLst/>
            <a:cxnLst/>
            <a:rect l="l" t="t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18"/>
          <p:cNvSpPr/>
          <p:nvPr/>
        </p:nvSpPr>
        <p:spPr>
          <a:xfrm>
            <a:off x="6768000" y="7690680"/>
            <a:ext cx="426600" cy="556200"/>
          </a:xfrm>
          <a:custGeom>
            <a:avLst/>
            <a:gdLst/>
            <a:ahLst/>
            <a:cxnLst/>
            <a:rect l="l" t="t" r="r" b="b"/>
            <a:pathLst>
              <a:path w="459" h="602">
                <a:moveTo>
                  <a:pt x="352" y="577"/>
                </a:moveTo>
                <a:lnTo>
                  <a:pt x="380" y="560"/>
                </a:lnTo>
                <a:lnTo>
                  <a:pt x="379" y="550"/>
                </a:lnTo>
                <a:lnTo>
                  <a:pt x="379" y="540"/>
                </a:lnTo>
                <a:lnTo>
                  <a:pt x="379" y="530"/>
                </a:lnTo>
                <a:lnTo>
                  <a:pt x="380" y="519"/>
                </a:lnTo>
                <a:lnTo>
                  <a:pt x="352" y="503"/>
                </a:lnTo>
                <a:lnTo>
                  <a:pt x="348" y="499"/>
                </a:lnTo>
                <a:lnTo>
                  <a:pt x="345" y="495"/>
                </a:lnTo>
                <a:lnTo>
                  <a:pt x="345" y="490"/>
                </a:lnTo>
                <a:lnTo>
                  <a:pt x="346" y="486"/>
                </a:lnTo>
                <a:lnTo>
                  <a:pt x="397" y="400"/>
                </a:lnTo>
                <a:lnTo>
                  <a:pt x="399" y="397"/>
                </a:lnTo>
                <a:lnTo>
                  <a:pt x="403" y="395"/>
                </a:lnTo>
                <a:lnTo>
                  <a:pt x="408" y="395"/>
                </a:lnTo>
                <a:lnTo>
                  <a:pt x="413" y="396"/>
                </a:lnTo>
                <a:lnTo>
                  <a:pt x="441" y="413"/>
                </a:lnTo>
                <a:lnTo>
                  <a:pt x="450" y="406"/>
                </a:lnTo>
                <a:lnTo>
                  <a:pt x="459" y="401"/>
                </a:lnTo>
                <a:lnTo>
                  <a:pt x="424" y="388"/>
                </a:lnTo>
                <a:lnTo>
                  <a:pt x="412" y="384"/>
                </a:lnTo>
                <a:lnTo>
                  <a:pt x="400" y="379"/>
                </a:lnTo>
                <a:lnTo>
                  <a:pt x="389" y="375"/>
                </a:lnTo>
                <a:lnTo>
                  <a:pt x="376" y="370"/>
                </a:lnTo>
                <a:lnTo>
                  <a:pt x="368" y="368"/>
                </a:lnTo>
                <a:lnTo>
                  <a:pt x="361" y="364"/>
                </a:lnTo>
                <a:lnTo>
                  <a:pt x="361" y="307"/>
                </a:lnTo>
                <a:lnTo>
                  <a:pt x="366" y="302"/>
                </a:lnTo>
                <a:lnTo>
                  <a:pt x="372" y="297"/>
                </a:lnTo>
                <a:lnTo>
                  <a:pt x="379" y="288"/>
                </a:lnTo>
                <a:lnTo>
                  <a:pt x="385" y="279"/>
                </a:lnTo>
                <a:lnTo>
                  <a:pt x="391" y="266"/>
                </a:lnTo>
                <a:lnTo>
                  <a:pt x="397" y="252"/>
                </a:lnTo>
                <a:lnTo>
                  <a:pt x="400" y="235"/>
                </a:lnTo>
                <a:lnTo>
                  <a:pt x="402" y="216"/>
                </a:lnTo>
                <a:lnTo>
                  <a:pt x="406" y="214"/>
                </a:lnTo>
                <a:lnTo>
                  <a:pt x="409" y="211"/>
                </a:lnTo>
                <a:lnTo>
                  <a:pt x="412" y="207"/>
                </a:lnTo>
                <a:lnTo>
                  <a:pt x="415" y="202"/>
                </a:lnTo>
                <a:lnTo>
                  <a:pt x="417" y="197"/>
                </a:lnTo>
                <a:lnTo>
                  <a:pt x="418" y="191"/>
                </a:lnTo>
                <a:lnTo>
                  <a:pt x="420" y="183"/>
                </a:lnTo>
                <a:lnTo>
                  <a:pt x="420" y="175"/>
                </a:lnTo>
                <a:lnTo>
                  <a:pt x="420" y="164"/>
                </a:lnTo>
                <a:lnTo>
                  <a:pt x="416" y="152"/>
                </a:lnTo>
                <a:lnTo>
                  <a:pt x="412" y="144"/>
                </a:lnTo>
                <a:lnTo>
                  <a:pt x="406" y="137"/>
                </a:lnTo>
                <a:lnTo>
                  <a:pt x="412" y="121"/>
                </a:lnTo>
                <a:lnTo>
                  <a:pt x="417" y="101"/>
                </a:lnTo>
                <a:lnTo>
                  <a:pt x="420" y="89"/>
                </a:lnTo>
                <a:lnTo>
                  <a:pt x="420" y="78"/>
                </a:lnTo>
                <a:lnTo>
                  <a:pt x="420" y="65"/>
                </a:lnTo>
                <a:lnTo>
                  <a:pt x="417" y="53"/>
                </a:lnTo>
                <a:lnTo>
                  <a:pt x="415" y="45"/>
                </a:lnTo>
                <a:lnTo>
                  <a:pt x="412" y="39"/>
                </a:lnTo>
                <a:lnTo>
                  <a:pt x="407" y="34"/>
                </a:lnTo>
                <a:lnTo>
                  <a:pt x="403" y="27"/>
                </a:lnTo>
                <a:lnTo>
                  <a:pt x="397" y="24"/>
                </a:lnTo>
                <a:lnTo>
                  <a:pt x="390" y="18"/>
                </a:lnTo>
                <a:lnTo>
                  <a:pt x="382" y="15"/>
                </a:lnTo>
                <a:lnTo>
                  <a:pt x="376" y="12"/>
                </a:lnTo>
                <a:lnTo>
                  <a:pt x="359" y="7"/>
                </a:lnTo>
                <a:lnTo>
                  <a:pt x="341" y="3"/>
                </a:lnTo>
                <a:lnTo>
                  <a:pt x="325" y="0"/>
                </a:lnTo>
                <a:lnTo>
                  <a:pt x="307" y="0"/>
                </a:lnTo>
                <a:lnTo>
                  <a:pt x="291" y="0"/>
                </a:lnTo>
                <a:lnTo>
                  <a:pt x="276" y="2"/>
                </a:lnTo>
                <a:lnTo>
                  <a:pt x="260" y="6"/>
                </a:lnTo>
                <a:lnTo>
                  <a:pt x="245" y="9"/>
                </a:lnTo>
                <a:lnTo>
                  <a:pt x="231" y="16"/>
                </a:lnTo>
                <a:lnTo>
                  <a:pt x="218" y="22"/>
                </a:lnTo>
                <a:lnTo>
                  <a:pt x="213" y="27"/>
                </a:lnTo>
                <a:lnTo>
                  <a:pt x="209" y="31"/>
                </a:lnTo>
                <a:lnTo>
                  <a:pt x="204" y="36"/>
                </a:lnTo>
                <a:lnTo>
                  <a:pt x="201" y="42"/>
                </a:lnTo>
                <a:lnTo>
                  <a:pt x="194" y="42"/>
                </a:lnTo>
                <a:lnTo>
                  <a:pt x="187" y="43"/>
                </a:lnTo>
                <a:lnTo>
                  <a:pt x="181" y="44"/>
                </a:lnTo>
                <a:lnTo>
                  <a:pt x="176" y="45"/>
                </a:lnTo>
                <a:lnTo>
                  <a:pt x="168" y="51"/>
                </a:lnTo>
                <a:lnTo>
                  <a:pt x="163" y="56"/>
                </a:lnTo>
                <a:lnTo>
                  <a:pt x="158" y="65"/>
                </a:lnTo>
                <a:lnTo>
                  <a:pt x="155" y="75"/>
                </a:lnTo>
                <a:lnTo>
                  <a:pt x="155" y="87"/>
                </a:lnTo>
                <a:lnTo>
                  <a:pt x="155" y="98"/>
                </a:lnTo>
                <a:lnTo>
                  <a:pt x="159" y="120"/>
                </a:lnTo>
                <a:lnTo>
                  <a:pt x="164" y="138"/>
                </a:lnTo>
                <a:lnTo>
                  <a:pt x="164" y="139"/>
                </a:lnTo>
                <a:lnTo>
                  <a:pt x="164" y="139"/>
                </a:lnTo>
                <a:lnTo>
                  <a:pt x="159" y="144"/>
                </a:lnTo>
                <a:lnTo>
                  <a:pt x="154" y="151"/>
                </a:lnTo>
                <a:lnTo>
                  <a:pt x="151" y="156"/>
                </a:lnTo>
                <a:lnTo>
                  <a:pt x="150" y="162"/>
                </a:lnTo>
                <a:lnTo>
                  <a:pt x="149" y="170"/>
                </a:lnTo>
                <a:lnTo>
                  <a:pt x="149" y="176"/>
                </a:lnTo>
                <a:lnTo>
                  <a:pt x="149" y="184"/>
                </a:lnTo>
                <a:lnTo>
                  <a:pt x="150" y="191"/>
                </a:lnTo>
                <a:lnTo>
                  <a:pt x="151" y="196"/>
                </a:lnTo>
                <a:lnTo>
                  <a:pt x="154" y="201"/>
                </a:lnTo>
                <a:lnTo>
                  <a:pt x="156" y="206"/>
                </a:lnTo>
                <a:lnTo>
                  <a:pt x="159" y="210"/>
                </a:lnTo>
                <a:lnTo>
                  <a:pt x="163" y="214"/>
                </a:lnTo>
                <a:lnTo>
                  <a:pt x="167" y="216"/>
                </a:lnTo>
                <a:lnTo>
                  <a:pt x="168" y="227"/>
                </a:lnTo>
                <a:lnTo>
                  <a:pt x="169" y="237"/>
                </a:lnTo>
                <a:lnTo>
                  <a:pt x="172" y="246"/>
                </a:lnTo>
                <a:lnTo>
                  <a:pt x="174" y="255"/>
                </a:lnTo>
                <a:lnTo>
                  <a:pt x="179" y="271"/>
                </a:lnTo>
                <a:lnTo>
                  <a:pt x="187" y="286"/>
                </a:lnTo>
                <a:lnTo>
                  <a:pt x="195" y="297"/>
                </a:lnTo>
                <a:lnTo>
                  <a:pt x="203" y="306"/>
                </a:lnTo>
                <a:lnTo>
                  <a:pt x="210" y="314"/>
                </a:lnTo>
                <a:lnTo>
                  <a:pt x="215" y="319"/>
                </a:lnTo>
                <a:lnTo>
                  <a:pt x="215" y="364"/>
                </a:lnTo>
                <a:lnTo>
                  <a:pt x="201" y="369"/>
                </a:lnTo>
                <a:lnTo>
                  <a:pt x="186" y="375"/>
                </a:lnTo>
                <a:lnTo>
                  <a:pt x="171" y="381"/>
                </a:lnTo>
                <a:lnTo>
                  <a:pt x="155" y="384"/>
                </a:lnTo>
                <a:lnTo>
                  <a:pt x="129" y="393"/>
                </a:lnTo>
                <a:lnTo>
                  <a:pt x="106" y="401"/>
                </a:lnTo>
                <a:lnTo>
                  <a:pt x="83" y="410"/>
                </a:lnTo>
                <a:lnTo>
                  <a:pt x="64" y="419"/>
                </a:lnTo>
                <a:lnTo>
                  <a:pt x="46" y="428"/>
                </a:lnTo>
                <a:lnTo>
                  <a:pt x="32" y="438"/>
                </a:lnTo>
                <a:lnTo>
                  <a:pt x="27" y="444"/>
                </a:lnTo>
                <a:lnTo>
                  <a:pt x="22" y="449"/>
                </a:lnTo>
                <a:lnTo>
                  <a:pt x="18" y="455"/>
                </a:lnTo>
                <a:lnTo>
                  <a:pt x="15" y="460"/>
                </a:lnTo>
                <a:lnTo>
                  <a:pt x="10" y="479"/>
                </a:lnTo>
                <a:lnTo>
                  <a:pt x="6" y="499"/>
                </a:lnTo>
                <a:lnTo>
                  <a:pt x="4" y="521"/>
                </a:lnTo>
                <a:lnTo>
                  <a:pt x="2" y="540"/>
                </a:lnTo>
                <a:lnTo>
                  <a:pt x="0" y="573"/>
                </a:lnTo>
                <a:lnTo>
                  <a:pt x="0" y="589"/>
                </a:lnTo>
                <a:lnTo>
                  <a:pt x="1" y="594"/>
                </a:lnTo>
                <a:lnTo>
                  <a:pt x="4" y="598"/>
                </a:lnTo>
                <a:lnTo>
                  <a:pt x="7" y="600"/>
                </a:lnTo>
                <a:lnTo>
                  <a:pt x="11" y="602"/>
                </a:lnTo>
                <a:lnTo>
                  <a:pt x="350" y="602"/>
                </a:lnTo>
                <a:lnTo>
                  <a:pt x="346" y="594"/>
                </a:lnTo>
                <a:lnTo>
                  <a:pt x="345" y="589"/>
                </a:lnTo>
                <a:lnTo>
                  <a:pt x="345" y="585"/>
                </a:lnTo>
                <a:lnTo>
                  <a:pt x="348" y="581"/>
                </a:lnTo>
                <a:lnTo>
                  <a:pt x="352" y="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19"/>
          <p:cNvSpPr/>
          <p:nvPr/>
        </p:nvSpPr>
        <p:spPr>
          <a:xfrm>
            <a:off x="7116120" y="8038800"/>
            <a:ext cx="306360" cy="309960"/>
          </a:xfrm>
          <a:custGeom>
            <a:avLst/>
            <a:gdLst/>
            <a:ahLst/>
            <a:cxnLst/>
            <a:rect l="l" t="t" r="r" b="b"/>
            <a:pathLst>
              <a:path w="332" h="336">
                <a:moveTo>
                  <a:pt x="166" y="245"/>
                </a:moveTo>
                <a:lnTo>
                  <a:pt x="158" y="244"/>
                </a:lnTo>
                <a:lnTo>
                  <a:pt x="151" y="243"/>
                </a:lnTo>
                <a:lnTo>
                  <a:pt x="143" y="241"/>
                </a:lnTo>
                <a:lnTo>
                  <a:pt x="135" y="239"/>
                </a:lnTo>
                <a:lnTo>
                  <a:pt x="129" y="235"/>
                </a:lnTo>
                <a:lnTo>
                  <a:pt x="122" y="231"/>
                </a:lnTo>
                <a:lnTo>
                  <a:pt x="116" y="227"/>
                </a:lnTo>
                <a:lnTo>
                  <a:pt x="111" y="222"/>
                </a:lnTo>
                <a:lnTo>
                  <a:pt x="106" y="217"/>
                </a:lnTo>
                <a:lnTo>
                  <a:pt x="101" y="211"/>
                </a:lnTo>
                <a:lnTo>
                  <a:pt x="97" y="204"/>
                </a:lnTo>
                <a:lnTo>
                  <a:pt x="94" y="198"/>
                </a:lnTo>
                <a:lnTo>
                  <a:pt x="92" y="190"/>
                </a:lnTo>
                <a:lnTo>
                  <a:pt x="89" y="182"/>
                </a:lnTo>
                <a:lnTo>
                  <a:pt x="88" y="175"/>
                </a:lnTo>
                <a:lnTo>
                  <a:pt x="88" y="167"/>
                </a:lnTo>
                <a:lnTo>
                  <a:pt x="88" y="159"/>
                </a:lnTo>
                <a:lnTo>
                  <a:pt x="89" y="151"/>
                </a:lnTo>
                <a:lnTo>
                  <a:pt x="92" y="144"/>
                </a:lnTo>
                <a:lnTo>
                  <a:pt x="94" y="136"/>
                </a:lnTo>
                <a:lnTo>
                  <a:pt x="97" y="130"/>
                </a:lnTo>
                <a:lnTo>
                  <a:pt x="101" y="123"/>
                </a:lnTo>
                <a:lnTo>
                  <a:pt x="106" y="117"/>
                </a:lnTo>
                <a:lnTo>
                  <a:pt x="111" y="112"/>
                </a:lnTo>
                <a:lnTo>
                  <a:pt x="116" y="106"/>
                </a:lnTo>
                <a:lnTo>
                  <a:pt x="122" y="103"/>
                </a:lnTo>
                <a:lnTo>
                  <a:pt x="129" y="99"/>
                </a:lnTo>
                <a:lnTo>
                  <a:pt x="135" y="95"/>
                </a:lnTo>
                <a:lnTo>
                  <a:pt x="143" y="92"/>
                </a:lnTo>
                <a:lnTo>
                  <a:pt x="151" y="90"/>
                </a:lnTo>
                <a:lnTo>
                  <a:pt x="158" y="90"/>
                </a:lnTo>
                <a:lnTo>
                  <a:pt x="166" y="89"/>
                </a:lnTo>
                <a:lnTo>
                  <a:pt x="174" y="90"/>
                </a:lnTo>
                <a:lnTo>
                  <a:pt x="181" y="90"/>
                </a:lnTo>
                <a:lnTo>
                  <a:pt x="189" y="92"/>
                </a:lnTo>
                <a:lnTo>
                  <a:pt x="196" y="95"/>
                </a:lnTo>
                <a:lnTo>
                  <a:pt x="203" y="99"/>
                </a:lnTo>
                <a:lnTo>
                  <a:pt x="210" y="103"/>
                </a:lnTo>
                <a:lnTo>
                  <a:pt x="215" y="106"/>
                </a:lnTo>
                <a:lnTo>
                  <a:pt x="221" y="112"/>
                </a:lnTo>
                <a:lnTo>
                  <a:pt x="226" y="117"/>
                </a:lnTo>
                <a:lnTo>
                  <a:pt x="230" y="123"/>
                </a:lnTo>
                <a:lnTo>
                  <a:pt x="234" y="130"/>
                </a:lnTo>
                <a:lnTo>
                  <a:pt x="238" y="136"/>
                </a:lnTo>
                <a:lnTo>
                  <a:pt x="241" y="144"/>
                </a:lnTo>
                <a:lnTo>
                  <a:pt x="242" y="151"/>
                </a:lnTo>
                <a:lnTo>
                  <a:pt x="243" y="159"/>
                </a:lnTo>
                <a:lnTo>
                  <a:pt x="244" y="167"/>
                </a:lnTo>
                <a:lnTo>
                  <a:pt x="243" y="175"/>
                </a:lnTo>
                <a:lnTo>
                  <a:pt x="242" y="182"/>
                </a:lnTo>
                <a:lnTo>
                  <a:pt x="241" y="190"/>
                </a:lnTo>
                <a:lnTo>
                  <a:pt x="238" y="198"/>
                </a:lnTo>
                <a:lnTo>
                  <a:pt x="234" y="204"/>
                </a:lnTo>
                <a:lnTo>
                  <a:pt x="230" y="211"/>
                </a:lnTo>
                <a:lnTo>
                  <a:pt x="226" y="217"/>
                </a:lnTo>
                <a:lnTo>
                  <a:pt x="221" y="222"/>
                </a:lnTo>
                <a:lnTo>
                  <a:pt x="215" y="227"/>
                </a:lnTo>
                <a:lnTo>
                  <a:pt x="210" y="231"/>
                </a:lnTo>
                <a:lnTo>
                  <a:pt x="203" y="235"/>
                </a:lnTo>
                <a:lnTo>
                  <a:pt x="196" y="239"/>
                </a:lnTo>
                <a:lnTo>
                  <a:pt x="189" y="241"/>
                </a:lnTo>
                <a:lnTo>
                  <a:pt x="181" y="243"/>
                </a:lnTo>
                <a:lnTo>
                  <a:pt x="174" y="244"/>
                </a:lnTo>
                <a:lnTo>
                  <a:pt x="166" y="245"/>
                </a:lnTo>
                <a:close/>
                <a:moveTo>
                  <a:pt x="306" y="204"/>
                </a:moveTo>
                <a:lnTo>
                  <a:pt x="302" y="202"/>
                </a:lnTo>
                <a:lnTo>
                  <a:pt x="301" y="199"/>
                </a:lnTo>
                <a:lnTo>
                  <a:pt x="300" y="195"/>
                </a:lnTo>
                <a:lnTo>
                  <a:pt x="300" y="191"/>
                </a:lnTo>
                <a:lnTo>
                  <a:pt x="302" y="180"/>
                </a:lnTo>
                <a:lnTo>
                  <a:pt x="302" y="167"/>
                </a:lnTo>
                <a:lnTo>
                  <a:pt x="302" y="154"/>
                </a:lnTo>
                <a:lnTo>
                  <a:pt x="300" y="142"/>
                </a:lnTo>
                <a:lnTo>
                  <a:pt x="300" y="139"/>
                </a:lnTo>
                <a:lnTo>
                  <a:pt x="301" y="135"/>
                </a:lnTo>
                <a:lnTo>
                  <a:pt x="302" y="132"/>
                </a:lnTo>
                <a:lnTo>
                  <a:pt x="306" y="130"/>
                </a:lnTo>
                <a:lnTo>
                  <a:pt x="332" y="114"/>
                </a:lnTo>
                <a:lnTo>
                  <a:pt x="293" y="50"/>
                </a:lnTo>
                <a:lnTo>
                  <a:pt x="269" y="64"/>
                </a:lnTo>
                <a:lnTo>
                  <a:pt x="265" y="65"/>
                </a:lnTo>
                <a:lnTo>
                  <a:pt x="261" y="65"/>
                </a:lnTo>
                <a:lnTo>
                  <a:pt x="257" y="65"/>
                </a:lnTo>
                <a:lnTo>
                  <a:pt x="255" y="63"/>
                </a:lnTo>
                <a:lnTo>
                  <a:pt x="251" y="59"/>
                </a:lnTo>
                <a:lnTo>
                  <a:pt x="242" y="53"/>
                </a:lnTo>
                <a:lnTo>
                  <a:pt x="233" y="45"/>
                </a:lnTo>
                <a:lnTo>
                  <a:pt x="224" y="40"/>
                </a:lnTo>
                <a:lnTo>
                  <a:pt x="215" y="35"/>
                </a:lnTo>
                <a:lnTo>
                  <a:pt x="211" y="33"/>
                </a:lnTo>
                <a:lnTo>
                  <a:pt x="208" y="31"/>
                </a:lnTo>
                <a:lnTo>
                  <a:pt x="207" y="27"/>
                </a:lnTo>
                <a:lnTo>
                  <a:pt x="207" y="24"/>
                </a:lnTo>
                <a:lnTo>
                  <a:pt x="207" y="0"/>
                </a:lnTo>
                <a:lnTo>
                  <a:pt x="135" y="0"/>
                </a:lnTo>
                <a:lnTo>
                  <a:pt x="135" y="24"/>
                </a:lnTo>
                <a:lnTo>
                  <a:pt x="134" y="27"/>
                </a:lnTo>
                <a:lnTo>
                  <a:pt x="133" y="31"/>
                </a:lnTo>
                <a:lnTo>
                  <a:pt x="130" y="33"/>
                </a:lnTo>
                <a:lnTo>
                  <a:pt x="126" y="35"/>
                </a:lnTo>
                <a:lnTo>
                  <a:pt x="113" y="41"/>
                </a:lnTo>
                <a:lnTo>
                  <a:pt x="101" y="47"/>
                </a:lnTo>
                <a:lnTo>
                  <a:pt x="88" y="55"/>
                </a:lnTo>
                <a:lnTo>
                  <a:pt x="77" y="63"/>
                </a:lnTo>
                <a:lnTo>
                  <a:pt x="75" y="65"/>
                </a:lnTo>
                <a:lnTo>
                  <a:pt x="71" y="65"/>
                </a:lnTo>
                <a:lnTo>
                  <a:pt x="67" y="65"/>
                </a:lnTo>
                <a:lnTo>
                  <a:pt x="63" y="64"/>
                </a:lnTo>
                <a:lnTo>
                  <a:pt x="38" y="50"/>
                </a:lnTo>
                <a:lnTo>
                  <a:pt x="0" y="114"/>
                </a:lnTo>
                <a:lnTo>
                  <a:pt x="26" y="130"/>
                </a:lnTo>
                <a:lnTo>
                  <a:pt x="29" y="132"/>
                </a:lnTo>
                <a:lnTo>
                  <a:pt x="31" y="135"/>
                </a:lnTo>
                <a:lnTo>
                  <a:pt x="33" y="139"/>
                </a:lnTo>
                <a:lnTo>
                  <a:pt x="31" y="142"/>
                </a:lnTo>
                <a:lnTo>
                  <a:pt x="30" y="154"/>
                </a:lnTo>
                <a:lnTo>
                  <a:pt x="30" y="167"/>
                </a:lnTo>
                <a:lnTo>
                  <a:pt x="30" y="178"/>
                </a:lnTo>
                <a:lnTo>
                  <a:pt x="31" y="191"/>
                </a:lnTo>
                <a:lnTo>
                  <a:pt x="33" y="195"/>
                </a:lnTo>
                <a:lnTo>
                  <a:pt x="31" y="199"/>
                </a:lnTo>
                <a:lnTo>
                  <a:pt x="29" y="202"/>
                </a:lnTo>
                <a:lnTo>
                  <a:pt x="26" y="204"/>
                </a:lnTo>
                <a:lnTo>
                  <a:pt x="0" y="220"/>
                </a:lnTo>
                <a:lnTo>
                  <a:pt x="38" y="284"/>
                </a:lnTo>
                <a:lnTo>
                  <a:pt x="63" y="270"/>
                </a:lnTo>
                <a:lnTo>
                  <a:pt x="67" y="268"/>
                </a:lnTo>
                <a:lnTo>
                  <a:pt x="71" y="267"/>
                </a:lnTo>
                <a:lnTo>
                  <a:pt x="75" y="268"/>
                </a:lnTo>
                <a:lnTo>
                  <a:pt x="77" y="271"/>
                </a:lnTo>
                <a:lnTo>
                  <a:pt x="89" y="279"/>
                </a:lnTo>
                <a:lnTo>
                  <a:pt x="106" y="286"/>
                </a:lnTo>
                <a:lnTo>
                  <a:pt x="124" y="295"/>
                </a:lnTo>
                <a:lnTo>
                  <a:pt x="139" y="300"/>
                </a:lnTo>
                <a:lnTo>
                  <a:pt x="142" y="303"/>
                </a:lnTo>
                <a:lnTo>
                  <a:pt x="144" y="306"/>
                </a:lnTo>
                <a:lnTo>
                  <a:pt x="146" y="308"/>
                </a:lnTo>
                <a:lnTo>
                  <a:pt x="147" y="312"/>
                </a:lnTo>
                <a:lnTo>
                  <a:pt x="147" y="336"/>
                </a:lnTo>
                <a:lnTo>
                  <a:pt x="207" y="336"/>
                </a:lnTo>
                <a:lnTo>
                  <a:pt x="207" y="312"/>
                </a:lnTo>
                <a:lnTo>
                  <a:pt x="207" y="308"/>
                </a:lnTo>
                <a:lnTo>
                  <a:pt x="208" y="306"/>
                </a:lnTo>
                <a:lnTo>
                  <a:pt x="211" y="303"/>
                </a:lnTo>
                <a:lnTo>
                  <a:pt x="215" y="300"/>
                </a:lnTo>
                <a:lnTo>
                  <a:pt x="223" y="297"/>
                </a:lnTo>
                <a:lnTo>
                  <a:pt x="230" y="291"/>
                </a:lnTo>
                <a:lnTo>
                  <a:pt x="238" y="285"/>
                </a:lnTo>
                <a:lnTo>
                  <a:pt x="246" y="279"/>
                </a:lnTo>
                <a:lnTo>
                  <a:pt x="250" y="275"/>
                </a:lnTo>
                <a:lnTo>
                  <a:pt x="255" y="271"/>
                </a:lnTo>
                <a:lnTo>
                  <a:pt x="257" y="268"/>
                </a:lnTo>
                <a:lnTo>
                  <a:pt x="261" y="267"/>
                </a:lnTo>
                <a:lnTo>
                  <a:pt x="265" y="268"/>
                </a:lnTo>
                <a:lnTo>
                  <a:pt x="269" y="270"/>
                </a:lnTo>
                <a:lnTo>
                  <a:pt x="295" y="284"/>
                </a:lnTo>
                <a:lnTo>
                  <a:pt x="332" y="220"/>
                </a:lnTo>
                <a:lnTo>
                  <a:pt x="306" y="2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20"/>
          <p:cNvSpPr/>
          <p:nvPr/>
        </p:nvSpPr>
        <p:spPr>
          <a:xfrm>
            <a:off x="8214120" y="11448360"/>
            <a:ext cx="467640" cy="467280"/>
          </a:xfrm>
          <a:custGeom>
            <a:avLst/>
            <a:gdLst/>
            <a:ahLst/>
            <a:cxnLst/>
            <a:rect l="l" t="t" r="r" b="b"/>
            <a:pathLst>
              <a:path w="629" h="629">
                <a:moveTo>
                  <a:pt x="314" y="441"/>
                </a:moveTo>
                <a:lnTo>
                  <a:pt x="301" y="440"/>
                </a:lnTo>
                <a:lnTo>
                  <a:pt x="288" y="439"/>
                </a:lnTo>
                <a:lnTo>
                  <a:pt x="276" y="436"/>
                </a:lnTo>
                <a:lnTo>
                  <a:pt x="264" y="430"/>
                </a:lnTo>
                <a:lnTo>
                  <a:pt x="253" y="425"/>
                </a:lnTo>
                <a:lnTo>
                  <a:pt x="242" y="418"/>
                </a:lnTo>
                <a:lnTo>
                  <a:pt x="233" y="411"/>
                </a:lnTo>
                <a:lnTo>
                  <a:pt x="223" y="404"/>
                </a:lnTo>
                <a:lnTo>
                  <a:pt x="216" y="394"/>
                </a:lnTo>
                <a:lnTo>
                  <a:pt x="208" y="384"/>
                </a:lnTo>
                <a:lnTo>
                  <a:pt x="202" y="374"/>
                </a:lnTo>
                <a:lnTo>
                  <a:pt x="196" y="362"/>
                </a:lnTo>
                <a:lnTo>
                  <a:pt x="192" y="350"/>
                </a:lnTo>
                <a:lnTo>
                  <a:pt x="189" y="338"/>
                </a:lnTo>
                <a:lnTo>
                  <a:pt x="187" y="325"/>
                </a:lnTo>
                <a:lnTo>
                  <a:pt x="186" y="313"/>
                </a:lnTo>
                <a:lnTo>
                  <a:pt x="187" y="300"/>
                </a:lnTo>
                <a:lnTo>
                  <a:pt x="189" y="287"/>
                </a:lnTo>
                <a:lnTo>
                  <a:pt x="192" y="274"/>
                </a:lnTo>
                <a:lnTo>
                  <a:pt x="196" y="262"/>
                </a:lnTo>
                <a:lnTo>
                  <a:pt x="202" y="252"/>
                </a:lnTo>
                <a:lnTo>
                  <a:pt x="208" y="241"/>
                </a:lnTo>
                <a:lnTo>
                  <a:pt x="216" y="231"/>
                </a:lnTo>
                <a:lnTo>
                  <a:pt x="223" y="222"/>
                </a:lnTo>
                <a:lnTo>
                  <a:pt x="233" y="213"/>
                </a:lnTo>
                <a:lnTo>
                  <a:pt x="242" y="206"/>
                </a:lnTo>
                <a:lnTo>
                  <a:pt x="253" y="199"/>
                </a:lnTo>
                <a:lnTo>
                  <a:pt x="264" y="194"/>
                </a:lnTo>
                <a:lnTo>
                  <a:pt x="276" y="190"/>
                </a:lnTo>
                <a:lnTo>
                  <a:pt x="288" y="186"/>
                </a:lnTo>
                <a:lnTo>
                  <a:pt x="301" y="184"/>
                </a:lnTo>
                <a:lnTo>
                  <a:pt x="314" y="184"/>
                </a:lnTo>
                <a:lnTo>
                  <a:pt x="327" y="184"/>
                </a:lnTo>
                <a:lnTo>
                  <a:pt x="340" y="186"/>
                </a:lnTo>
                <a:lnTo>
                  <a:pt x="352" y="190"/>
                </a:lnTo>
                <a:lnTo>
                  <a:pt x="363" y="194"/>
                </a:lnTo>
                <a:lnTo>
                  <a:pt x="375" y="199"/>
                </a:lnTo>
                <a:lnTo>
                  <a:pt x="386" y="206"/>
                </a:lnTo>
                <a:lnTo>
                  <a:pt x="395" y="213"/>
                </a:lnTo>
                <a:lnTo>
                  <a:pt x="404" y="222"/>
                </a:lnTo>
                <a:lnTo>
                  <a:pt x="413" y="231"/>
                </a:lnTo>
                <a:lnTo>
                  <a:pt x="420" y="241"/>
                </a:lnTo>
                <a:lnTo>
                  <a:pt x="426" y="252"/>
                </a:lnTo>
                <a:lnTo>
                  <a:pt x="432" y="262"/>
                </a:lnTo>
                <a:lnTo>
                  <a:pt x="436" y="274"/>
                </a:lnTo>
                <a:lnTo>
                  <a:pt x="439" y="287"/>
                </a:lnTo>
                <a:lnTo>
                  <a:pt x="441" y="300"/>
                </a:lnTo>
                <a:lnTo>
                  <a:pt x="443" y="313"/>
                </a:lnTo>
                <a:lnTo>
                  <a:pt x="441" y="325"/>
                </a:lnTo>
                <a:lnTo>
                  <a:pt x="439" y="338"/>
                </a:lnTo>
                <a:lnTo>
                  <a:pt x="436" y="350"/>
                </a:lnTo>
                <a:lnTo>
                  <a:pt x="432" y="362"/>
                </a:lnTo>
                <a:lnTo>
                  <a:pt x="426" y="374"/>
                </a:lnTo>
                <a:lnTo>
                  <a:pt x="420" y="384"/>
                </a:lnTo>
                <a:lnTo>
                  <a:pt x="413" y="394"/>
                </a:lnTo>
                <a:lnTo>
                  <a:pt x="404" y="404"/>
                </a:lnTo>
                <a:lnTo>
                  <a:pt x="395" y="411"/>
                </a:lnTo>
                <a:lnTo>
                  <a:pt x="386" y="418"/>
                </a:lnTo>
                <a:lnTo>
                  <a:pt x="375" y="425"/>
                </a:lnTo>
                <a:lnTo>
                  <a:pt x="363" y="430"/>
                </a:lnTo>
                <a:lnTo>
                  <a:pt x="352" y="436"/>
                </a:lnTo>
                <a:lnTo>
                  <a:pt x="340" y="439"/>
                </a:lnTo>
                <a:lnTo>
                  <a:pt x="327" y="440"/>
                </a:lnTo>
                <a:lnTo>
                  <a:pt x="314" y="441"/>
                </a:lnTo>
                <a:close/>
                <a:moveTo>
                  <a:pt x="621" y="385"/>
                </a:moveTo>
                <a:lnTo>
                  <a:pt x="571" y="355"/>
                </a:lnTo>
                <a:lnTo>
                  <a:pt x="572" y="346"/>
                </a:lnTo>
                <a:lnTo>
                  <a:pt x="573" y="335"/>
                </a:lnTo>
                <a:lnTo>
                  <a:pt x="574" y="323"/>
                </a:lnTo>
                <a:lnTo>
                  <a:pt x="574" y="313"/>
                </a:lnTo>
                <a:lnTo>
                  <a:pt x="574" y="302"/>
                </a:lnTo>
                <a:lnTo>
                  <a:pt x="573" y="291"/>
                </a:lnTo>
                <a:lnTo>
                  <a:pt x="572" y="280"/>
                </a:lnTo>
                <a:lnTo>
                  <a:pt x="570" y="269"/>
                </a:lnTo>
                <a:lnTo>
                  <a:pt x="620" y="241"/>
                </a:lnTo>
                <a:lnTo>
                  <a:pt x="623" y="239"/>
                </a:lnTo>
                <a:lnTo>
                  <a:pt x="624" y="237"/>
                </a:lnTo>
                <a:lnTo>
                  <a:pt x="627" y="234"/>
                </a:lnTo>
                <a:lnTo>
                  <a:pt x="628" y="231"/>
                </a:lnTo>
                <a:lnTo>
                  <a:pt x="628" y="228"/>
                </a:lnTo>
                <a:lnTo>
                  <a:pt x="628" y="226"/>
                </a:lnTo>
                <a:lnTo>
                  <a:pt x="628" y="223"/>
                </a:lnTo>
                <a:lnTo>
                  <a:pt x="625" y="219"/>
                </a:lnTo>
                <a:lnTo>
                  <a:pt x="551" y="90"/>
                </a:lnTo>
                <a:lnTo>
                  <a:pt x="548" y="87"/>
                </a:lnTo>
                <a:lnTo>
                  <a:pt x="546" y="85"/>
                </a:lnTo>
                <a:lnTo>
                  <a:pt x="544" y="84"/>
                </a:lnTo>
                <a:lnTo>
                  <a:pt x="541" y="83"/>
                </a:lnTo>
                <a:lnTo>
                  <a:pt x="539" y="81"/>
                </a:lnTo>
                <a:lnTo>
                  <a:pt x="536" y="81"/>
                </a:lnTo>
                <a:lnTo>
                  <a:pt x="532" y="83"/>
                </a:lnTo>
                <a:lnTo>
                  <a:pt x="530" y="84"/>
                </a:lnTo>
                <a:lnTo>
                  <a:pt x="481" y="113"/>
                </a:lnTo>
                <a:lnTo>
                  <a:pt x="465" y="99"/>
                </a:lnTo>
                <a:lnTo>
                  <a:pt x="447" y="88"/>
                </a:lnTo>
                <a:lnTo>
                  <a:pt x="438" y="83"/>
                </a:lnTo>
                <a:lnTo>
                  <a:pt x="429" y="77"/>
                </a:lnTo>
                <a:lnTo>
                  <a:pt x="418" y="73"/>
                </a:lnTo>
                <a:lnTo>
                  <a:pt x="407" y="69"/>
                </a:lnTo>
                <a:lnTo>
                  <a:pt x="407" y="15"/>
                </a:lnTo>
                <a:lnTo>
                  <a:pt x="407" y="12"/>
                </a:lnTo>
                <a:lnTo>
                  <a:pt x="406" y="10"/>
                </a:lnTo>
                <a:lnTo>
                  <a:pt x="404" y="7"/>
                </a:lnTo>
                <a:lnTo>
                  <a:pt x="403" y="4"/>
                </a:lnTo>
                <a:lnTo>
                  <a:pt x="401" y="2"/>
                </a:lnTo>
                <a:lnTo>
                  <a:pt x="398" y="1"/>
                </a:lnTo>
                <a:lnTo>
                  <a:pt x="395" y="0"/>
                </a:lnTo>
                <a:lnTo>
                  <a:pt x="392" y="0"/>
                </a:lnTo>
                <a:lnTo>
                  <a:pt x="241" y="0"/>
                </a:lnTo>
                <a:lnTo>
                  <a:pt x="238" y="0"/>
                </a:lnTo>
                <a:lnTo>
                  <a:pt x="235" y="1"/>
                </a:lnTo>
                <a:lnTo>
                  <a:pt x="233" y="2"/>
                </a:lnTo>
                <a:lnTo>
                  <a:pt x="231" y="4"/>
                </a:lnTo>
                <a:lnTo>
                  <a:pt x="229" y="7"/>
                </a:lnTo>
                <a:lnTo>
                  <a:pt x="227" y="10"/>
                </a:lnTo>
                <a:lnTo>
                  <a:pt x="226" y="12"/>
                </a:lnTo>
                <a:lnTo>
                  <a:pt x="226" y="15"/>
                </a:lnTo>
                <a:lnTo>
                  <a:pt x="226" y="69"/>
                </a:lnTo>
                <a:lnTo>
                  <a:pt x="216" y="72"/>
                </a:lnTo>
                <a:lnTo>
                  <a:pt x="206" y="76"/>
                </a:lnTo>
                <a:lnTo>
                  <a:pt x="196" y="80"/>
                </a:lnTo>
                <a:lnTo>
                  <a:pt x="187" y="86"/>
                </a:lnTo>
                <a:lnTo>
                  <a:pt x="177" y="91"/>
                </a:lnTo>
                <a:lnTo>
                  <a:pt x="168" y="98"/>
                </a:lnTo>
                <a:lnTo>
                  <a:pt x="159" y="105"/>
                </a:lnTo>
                <a:lnTo>
                  <a:pt x="149" y="113"/>
                </a:lnTo>
                <a:lnTo>
                  <a:pt x="98" y="84"/>
                </a:lnTo>
                <a:lnTo>
                  <a:pt x="96" y="83"/>
                </a:lnTo>
                <a:lnTo>
                  <a:pt x="93" y="81"/>
                </a:lnTo>
                <a:lnTo>
                  <a:pt x="90" y="81"/>
                </a:lnTo>
                <a:lnTo>
                  <a:pt x="87" y="83"/>
                </a:lnTo>
                <a:lnTo>
                  <a:pt x="84" y="84"/>
                </a:lnTo>
                <a:lnTo>
                  <a:pt x="82" y="85"/>
                </a:lnTo>
                <a:lnTo>
                  <a:pt x="80" y="87"/>
                </a:lnTo>
                <a:lnTo>
                  <a:pt x="78" y="90"/>
                </a:lnTo>
                <a:lnTo>
                  <a:pt x="3" y="219"/>
                </a:lnTo>
                <a:lnTo>
                  <a:pt x="1" y="222"/>
                </a:lnTo>
                <a:lnTo>
                  <a:pt x="1" y="225"/>
                </a:lnTo>
                <a:lnTo>
                  <a:pt x="1" y="228"/>
                </a:lnTo>
                <a:lnTo>
                  <a:pt x="1" y="230"/>
                </a:lnTo>
                <a:lnTo>
                  <a:pt x="4" y="236"/>
                </a:lnTo>
                <a:lnTo>
                  <a:pt x="8" y="241"/>
                </a:lnTo>
                <a:lnTo>
                  <a:pt x="57" y="269"/>
                </a:lnTo>
                <a:lnTo>
                  <a:pt x="56" y="280"/>
                </a:lnTo>
                <a:lnTo>
                  <a:pt x="55" y="291"/>
                </a:lnTo>
                <a:lnTo>
                  <a:pt x="54" y="302"/>
                </a:lnTo>
                <a:lnTo>
                  <a:pt x="54" y="313"/>
                </a:lnTo>
                <a:lnTo>
                  <a:pt x="54" y="323"/>
                </a:lnTo>
                <a:lnTo>
                  <a:pt x="55" y="335"/>
                </a:lnTo>
                <a:lnTo>
                  <a:pt x="56" y="346"/>
                </a:lnTo>
                <a:lnTo>
                  <a:pt x="57" y="355"/>
                </a:lnTo>
                <a:lnTo>
                  <a:pt x="7" y="385"/>
                </a:lnTo>
                <a:lnTo>
                  <a:pt x="5" y="387"/>
                </a:lnTo>
                <a:lnTo>
                  <a:pt x="3" y="389"/>
                </a:lnTo>
                <a:lnTo>
                  <a:pt x="2" y="391"/>
                </a:lnTo>
                <a:lnTo>
                  <a:pt x="1" y="394"/>
                </a:lnTo>
                <a:lnTo>
                  <a:pt x="0" y="396"/>
                </a:lnTo>
                <a:lnTo>
                  <a:pt x="1" y="399"/>
                </a:lnTo>
                <a:lnTo>
                  <a:pt x="1" y="402"/>
                </a:lnTo>
                <a:lnTo>
                  <a:pt x="2" y="405"/>
                </a:lnTo>
                <a:lnTo>
                  <a:pt x="78" y="536"/>
                </a:lnTo>
                <a:lnTo>
                  <a:pt x="81" y="540"/>
                </a:lnTo>
                <a:lnTo>
                  <a:pt x="86" y="543"/>
                </a:lnTo>
                <a:lnTo>
                  <a:pt x="89" y="544"/>
                </a:lnTo>
                <a:lnTo>
                  <a:pt x="93" y="544"/>
                </a:lnTo>
                <a:lnTo>
                  <a:pt x="95" y="543"/>
                </a:lnTo>
                <a:lnTo>
                  <a:pt x="98" y="542"/>
                </a:lnTo>
                <a:lnTo>
                  <a:pt x="149" y="513"/>
                </a:lnTo>
                <a:lnTo>
                  <a:pt x="159" y="520"/>
                </a:lnTo>
                <a:lnTo>
                  <a:pt x="168" y="527"/>
                </a:lnTo>
                <a:lnTo>
                  <a:pt x="177" y="533"/>
                </a:lnTo>
                <a:lnTo>
                  <a:pt x="187" y="539"/>
                </a:lnTo>
                <a:lnTo>
                  <a:pt x="196" y="544"/>
                </a:lnTo>
                <a:lnTo>
                  <a:pt x="206" y="549"/>
                </a:lnTo>
                <a:lnTo>
                  <a:pt x="216" y="552"/>
                </a:lnTo>
                <a:lnTo>
                  <a:pt x="226" y="556"/>
                </a:lnTo>
                <a:lnTo>
                  <a:pt x="226" y="614"/>
                </a:lnTo>
                <a:lnTo>
                  <a:pt x="226" y="617"/>
                </a:lnTo>
                <a:lnTo>
                  <a:pt x="227" y="620"/>
                </a:lnTo>
                <a:lnTo>
                  <a:pt x="229" y="623"/>
                </a:lnTo>
                <a:lnTo>
                  <a:pt x="231" y="625"/>
                </a:lnTo>
                <a:lnTo>
                  <a:pt x="233" y="627"/>
                </a:lnTo>
                <a:lnTo>
                  <a:pt x="235" y="628"/>
                </a:lnTo>
                <a:lnTo>
                  <a:pt x="238" y="629"/>
                </a:lnTo>
                <a:lnTo>
                  <a:pt x="241" y="629"/>
                </a:lnTo>
                <a:lnTo>
                  <a:pt x="392" y="629"/>
                </a:lnTo>
                <a:lnTo>
                  <a:pt x="395" y="629"/>
                </a:lnTo>
                <a:lnTo>
                  <a:pt x="398" y="628"/>
                </a:lnTo>
                <a:lnTo>
                  <a:pt x="401" y="627"/>
                </a:lnTo>
                <a:lnTo>
                  <a:pt x="403" y="625"/>
                </a:lnTo>
                <a:lnTo>
                  <a:pt x="404" y="623"/>
                </a:lnTo>
                <a:lnTo>
                  <a:pt x="406" y="620"/>
                </a:lnTo>
                <a:lnTo>
                  <a:pt x="407" y="617"/>
                </a:lnTo>
                <a:lnTo>
                  <a:pt x="407" y="614"/>
                </a:lnTo>
                <a:lnTo>
                  <a:pt x="407" y="556"/>
                </a:lnTo>
                <a:lnTo>
                  <a:pt x="418" y="552"/>
                </a:lnTo>
                <a:lnTo>
                  <a:pt x="429" y="548"/>
                </a:lnTo>
                <a:lnTo>
                  <a:pt x="438" y="544"/>
                </a:lnTo>
                <a:lnTo>
                  <a:pt x="447" y="538"/>
                </a:lnTo>
                <a:lnTo>
                  <a:pt x="465" y="527"/>
                </a:lnTo>
                <a:lnTo>
                  <a:pt x="481" y="513"/>
                </a:lnTo>
                <a:lnTo>
                  <a:pt x="530" y="542"/>
                </a:lnTo>
                <a:lnTo>
                  <a:pt x="533" y="543"/>
                </a:lnTo>
                <a:lnTo>
                  <a:pt x="537" y="544"/>
                </a:lnTo>
                <a:lnTo>
                  <a:pt x="539" y="544"/>
                </a:lnTo>
                <a:lnTo>
                  <a:pt x="542" y="543"/>
                </a:lnTo>
                <a:lnTo>
                  <a:pt x="545" y="543"/>
                </a:lnTo>
                <a:lnTo>
                  <a:pt x="547" y="540"/>
                </a:lnTo>
                <a:lnTo>
                  <a:pt x="550" y="539"/>
                </a:lnTo>
                <a:lnTo>
                  <a:pt x="552" y="536"/>
                </a:lnTo>
                <a:lnTo>
                  <a:pt x="627" y="405"/>
                </a:lnTo>
                <a:lnTo>
                  <a:pt x="628" y="402"/>
                </a:lnTo>
                <a:lnTo>
                  <a:pt x="628" y="399"/>
                </a:lnTo>
                <a:lnTo>
                  <a:pt x="629" y="396"/>
                </a:lnTo>
                <a:lnTo>
                  <a:pt x="628" y="394"/>
                </a:lnTo>
                <a:lnTo>
                  <a:pt x="627" y="391"/>
                </a:lnTo>
                <a:lnTo>
                  <a:pt x="625" y="389"/>
                </a:lnTo>
                <a:lnTo>
                  <a:pt x="623" y="387"/>
                </a:lnTo>
                <a:lnTo>
                  <a:pt x="621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21"/>
          <p:cNvSpPr/>
          <p:nvPr/>
        </p:nvSpPr>
        <p:spPr>
          <a:xfrm>
            <a:off x="8611200" y="11250360"/>
            <a:ext cx="270000" cy="272160"/>
          </a:xfrm>
          <a:custGeom>
            <a:avLst/>
            <a:gdLst/>
            <a:ahLst/>
            <a:cxnLst/>
            <a:rect l="l" t="t" r="r" b="b"/>
            <a:pathLst>
              <a:path w="362" h="369">
                <a:moveTo>
                  <a:pt x="181" y="255"/>
                </a:moveTo>
                <a:lnTo>
                  <a:pt x="174" y="254"/>
                </a:lnTo>
                <a:lnTo>
                  <a:pt x="166" y="253"/>
                </a:lnTo>
                <a:lnTo>
                  <a:pt x="160" y="252"/>
                </a:lnTo>
                <a:lnTo>
                  <a:pt x="153" y="249"/>
                </a:lnTo>
                <a:lnTo>
                  <a:pt x="147" y="247"/>
                </a:lnTo>
                <a:lnTo>
                  <a:pt x="141" y="243"/>
                </a:lnTo>
                <a:lnTo>
                  <a:pt x="135" y="238"/>
                </a:lnTo>
                <a:lnTo>
                  <a:pt x="131" y="234"/>
                </a:lnTo>
                <a:lnTo>
                  <a:pt x="125" y="229"/>
                </a:lnTo>
                <a:lnTo>
                  <a:pt x="122" y="223"/>
                </a:lnTo>
                <a:lnTo>
                  <a:pt x="118" y="218"/>
                </a:lnTo>
                <a:lnTo>
                  <a:pt x="115" y="212"/>
                </a:lnTo>
                <a:lnTo>
                  <a:pt x="113" y="205"/>
                </a:lnTo>
                <a:lnTo>
                  <a:pt x="110" y="198"/>
                </a:lnTo>
                <a:lnTo>
                  <a:pt x="109" y="190"/>
                </a:lnTo>
                <a:lnTo>
                  <a:pt x="109" y="183"/>
                </a:lnTo>
                <a:lnTo>
                  <a:pt x="109" y="176"/>
                </a:lnTo>
                <a:lnTo>
                  <a:pt x="110" y="169"/>
                </a:lnTo>
                <a:lnTo>
                  <a:pt x="113" y="162"/>
                </a:lnTo>
                <a:lnTo>
                  <a:pt x="115" y="156"/>
                </a:lnTo>
                <a:lnTo>
                  <a:pt x="118" y="149"/>
                </a:lnTo>
                <a:lnTo>
                  <a:pt x="122" y="143"/>
                </a:lnTo>
                <a:lnTo>
                  <a:pt x="125" y="138"/>
                </a:lnTo>
                <a:lnTo>
                  <a:pt x="131" y="132"/>
                </a:lnTo>
                <a:lnTo>
                  <a:pt x="135" y="128"/>
                </a:lnTo>
                <a:lnTo>
                  <a:pt x="141" y="124"/>
                </a:lnTo>
                <a:lnTo>
                  <a:pt x="147" y="121"/>
                </a:lnTo>
                <a:lnTo>
                  <a:pt x="153" y="117"/>
                </a:lnTo>
                <a:lnTo>
                  <a:pt x="160" y="114"/>
                </a:lnTo>
                <a:lnTo>
                  <a:pt x="166" y="113"/>
                </a:lnTo>
                <a:lnTo>
                  <a:pt x="174" y="112"/>
                </a:lnTo>
                <a:lnTo>
                  <a:pt x="181" y="111"/>
                </a:lnTo>
                <a:lnTo>
                  <a:pt x="189" y="112"/>
                </a:lnTo>
                <a:lnTo>
                  <a:pt x="195" y="113"/>
                </a:lnTo>
                <a:lnTo>
                  <a:pt x="202" y="114"/>
                </a:lnTo>
                <a:lnTo>
                  <a:pt x="209" y="117"/>
                </a:lnTo>
                <a:lnTo>
                  <a:pt x="215" y="121"/>
                </a:lnTo>
                <a:lnTo>
                  <a:pt x="221" y="124"/>
                </a:lnTo>
                <a:lnTo>
                  <a:pt x="226" y="128"/>
                </a:lnTo>
                <a:lnTo>
                  <a:pt x="231" y="132"/>
                </a:lnTo>
                <a:lnTo>
                  <a:pt x="236" y="138"/>
                </a:lnTo>
                <a:lnTo>
                  <a:pt x="240" y="143"/>
                </a:lnTo>
                <a:lnTo>
                  <a:pt x="244" y="149"/>
                </a:lnTo>
                <a:lnTo>
                  <a:pt x="247" y="156"/>
                </a:lnTo>
                <a:lnTo>
                  <a:pt x="250" y="162"/>
                </a:lnTo>
                <a:lnTo>
                  <a:pt x="251" y="169"/>
                </a:lnTo>
                <a:lnTo>
                  <a:pt x="252" y="176"/>
                </a:lnTo>
                <a:lnTo>
                  <a:pt x="253" y="183"/>
                </a:lnTo>
                <a:lnTo>
                  <a:pt x="252" y="190"/>
                </a:lnTo>
                <a:lnTo>
                  <a:pt x="251" y="198"/>
                </a:lnTo>
                <a:lnTo>
                  <a:pt x="250" y="205"/>
                </a:lnTo>
                <a:lnTo>
                  <a:pt x="247" y="212"/>
                </a:lnTo>
                <a:lnTo>
                  <a:pt x="244" y="218"/>
                </a:lnTo>
                <a:lnTo>
                  <a:pt x="240" y="223"/>
                </a:lnTo>
                <a:lnTo>
                  <a:pt x="236" y="229"/>
                </a:lnTo>
                <a:lnTo>
                  <a:pt x="231" y="234"/>
                </a:lnTo>
                <a:lnTo>
                  <a:pt x="226" y="238"/>
                </a:lnTo>
                <a:lnTo>
                  <a:pt x="221" y="243"/>
                </a:lnTo>
                <a:lnTo>
                  <a:pt x="215" y="247"/>
                </a:lnTo>
                <a:lnTo>
                  <a:pt x="209" y="249"/>
                </a:lnTo>
                <a:lnTo>
                  <a:pt x="202" y="252"/>
                </a:lnTo>
                <a:lnTo>
                  <a:pt x="195" y="253"/>
                </a:lnTo>
                <a:lnTo>
                  <a:pt x="189" y="254"/>
                </a:lnTo>
                <a:lnTo>
                  <a:pt x="181" y="255"/>
                </a:lnTo>
                <a:close/>
                <a:moveTo>
                  <a:pt x="354" y="223"/>
                </a:moveTo>
                <a:lnTo>
                  <a:pt x="327" y="207"/>
                </a:lnTo>
                <a:lnTo>
                  <a:pt x="328" y="195"/>
                </a:lnTo>
                <a:lnTo>
                  <a:pt x="328" y="183"/>
                </a:lnTo>
                <a:lnTo>
                  <a:pt x="328" y="172"/>
                </a:lnTo>
                <a:lnTo>
                  <a:pt x="327" y="160"/>
                </a:lnTo>
                <a:lnTo>
                  <a:pt x="354" y="144"/>
                </a:lnTo>
                <a:lnTo>
                  <a:pt x="357" y="143"/>
                </a:lnTo>
                <a:lnTo>
                  <a:pt x="359" y="141"/>
                </a:lnTo>
                <a:lnTo>
                  <a:pt x="360" y="139"/>
                </a:lnTo>
                <a:lnTo>
                  <a:pt x="361" y="136"/>
                </a:lnTo>
                <a:lnTo>
                  <a:pt x="362" y="132"/>
                </a:lnTo>
                <a:lnTo>
                  <a:pt x="362" y="129"/>
                </a:lnTo>
                <a:lnTo>
                  <a:pt x="361" y="126"/>
                </a:lnTo>
                <a:lnTo>
                  <a:pt x="360" y="124"/>
                </a:lnTo>
                <a:lnTo>
                  <a:pt x="322" y="59"/>
                </a:lnTo>
                <a:lnTo>
                  <a:pt x="320" y="56"/>
                </a:lnTo>
                <a:lnTo>
                  <a:pt x="318" y="54"/>
                </a:lnTo>
                <a:lnTo>
                  <a:pt x="316" y="53"/>
                </a:lnTo>
                <a:lnTo>
                  <a:pt x="313" y="51"/>
                </a:lnTo>
                <a:lnTo>
                  <a:pt x="309" y="51"/>
                </a:lnTo>
                <a:lnTo>
                  <a:pt x="307" y="51"/>
                </a:lnTo>
                <a:lnTo>
                  <a:pt x="304" y="52"/>
                </a:lnTo>
                <a:lnTo>
                  <a:pt x="301" y="53"/>
                </a:lnTo>
                <a:lnTo>
                  <a:pt x="274" y="69"/>
                </a:lnTo>
                <a:lnTo>
                  <a:pt x="266" y="63"/>
                </a:lnTo>
                <a:lnTo>
                  <a:pt x="256" y="56"/>
                </a:lnTo>
                <a:lnTo>
                  <a:pt x="246" y="51"/>
                </a:lnTo>
                <a:lnTo>
                  <a:pt x="237" y="47"/>
                </a:lnTo>
                <a:lnTo>
                  <a:pt x="237" y="14"/>
                </a:lnTo>
                <a:lnTo>
                  <a:pt x="236" y="10"/>
                </a:lnTo>
                <a:lnTo>
                  <a:pt x="236" y="8"/>
                </a:lnTo>
                <a:lnTo>
                  <a:pt x="233" y="5"/>
                </a:lnTo>
                <a:lnTo>
                  <a:pt x="232" y="3"/>
                </a:lnTo>
                <a:lnTo>
                  <a:pt x="229" y="2"/>
                </a:lnTo>
                <a:lnTo>
                  <a:pt x="227" y="1"/>
                </a:lnTo>
                <a:lnTo>
                  <a:pt x="224" y="0"/>
                </a:lnTo>
                <a:lnTo>
                  <a:pt x="222" y="0"/>
                </a:lnTo>
                <a:lnTo>
                  <a:pt x="146" y="0"/>
                </a:lnTo>
                <a:lnTo>
                  <a:pt x="143" y="0"/>
                </a:lnTo>
                <a:lnTo>
                  <a:pt x="140" y="1"/>
                </a:lnTo>
                <a:lnTo>
                  <a:pt x="137" y="2"/>
                </a:lnTo>
                <a:lnTo>
                  <a:pt x="135" y="3"/>
                </a:lnTo>
                <a:lnTo>
                  <a:pt x="134" y="5"/>
                </a:lnTo>
                <a:lnTo>
                  <a:pt x="132" y="8"/>
                </a:lnTo>
                <a:lnTo>
                  <a:pt x="132" y="10"/>
                </a:lnTo>
                <a:lnTo>
                  <a:pt x="131" y="14"/>
                </a:lnTo>
                <a:lnTo>
                  <a:pt x="131" y="47"/>
                </a:lnTo>
                <a:lnTo>
                  <a:pt x="120" y="52"/>
                </a:lnTo>
                <a:lnTo>
                  <a:pt x="109" y="57"/>
                </a:lnTo>
                <a:lnTo>
                  <a:pt x="99" y="63"/>
                </a:lnTo>
                <a:lnTo>
                  <a:pt x="90" y="69"/>
                </a:lnTo>
                <a:lnTo>
                  <a:pt x="61" y="53"/>
                </a:lnTo>
                <a:lnTo>
                  <a:pt x="58" y="52"/>
                </a:lnTo>
                <a:lnTo>
                  <a:pt x="55" y="51"/>
                </a:lnTo>
                <a:lnTo>
                  <a:pt x="53" y="51"/>
                </a:lnTo>
                <a:lnTo>
                  <a:pt x="49" y="51"/>
                </a:lnTo>
                <a:lnTo>
                  <a:pt x="47" y="52"/>
                </a:lnTo>
                <a:lnTo>
                  <a:pt x="44" y="54"/>
                </a:lnTo>
                <a:lnTo>
                  <a:pt x="42" y="56"/>
                </a:lnTo>
                <a:lnTo>
                  <a:pt x="41" y="59"/>
                </a:lnTo>
                <a:lnTo>
                  <a:pt x="2" y="124"/>
                </a:lnTo>
                <a:lnTo>
                  <a:pt x="1" y="126"/>
                </a:lnTo>
                <a:lnTo>
                  <a:pt x="0" y="129"/>
                </a:lnTo>
                <a:lnTo>
                  <a:pt x="0" y="132"/>
                </a:lnTo>
                <a:lnTo>
                  <a:pt x="1" y="136"/>
                </a:lnTo>
                <a:lnTo>
                  <a:pt x="2" y="139"/>
                </a:lnTo>
                <a:lnTo>
                  <a:pt x="3" y="141"/>
                </a:lnTo>
                <a:lnTo>
                  <a:pt x="6" y="143"/>
                </a:lnTo>
                <a:lnTo>
                  <a:pt x="8" y="144"/>
                </a:lnTo>
                <a:lnTo>
                  <a:pt x="36" y="160"/>
                </a:lnTo>
                <a:lnTo>
                  <a:pt x="34" y="172"/>
                </a:lnTo>
                <a:lnTo>
                  <a:pt x="34" y="183"/>
                </a:lnTo>
                <a:lnTo>
                  <a:pt x="34" y="195"/>
                </a:lnTo>
                <a:lnTo>
                  <a:pt x="36" y="207"/>
                </a:lnTo>
                <a:lnTo>
                  <a:pt x="8" y="223"/>
                </a:lnTo>
                <a:lnTo>
                  <a:pt x="6" y="224"/>
                </a:lnTo>
                <a:lnTo>
                  <a:pt x="3" y="227"/>
                </a:lnTo>
                <a:lnTo>
                  <a:pt x="1" y="230"/>
                </a:lnTo>
                <a:lnTo>
                  <a:pt x="0" y="233"/>
                </a:lnTo>
                <a:lnTo>
                  <a:pt x="0" y="235"/>
                </a:lnTo>
                <a:lnTo>
                  <a:pt x="0" y="237"/>
                </a:lnTo>
                <a:lnTo>
                  <a:pt x="1" y="240"/>
                </a:lnTo>
                <a:lnTo>
                  <a:pt x="2" y="243"/>
                </a:lnTo>
                <a:lnTo>
                  <a:pt x="40" y="309"/>
                </a:lnTo>
                <a:lnTo>
                  <a:pt x="42" y="311"/>
                </a:lnTo>
                <a:lnTo>
                  <a:pt x="44" y="313"/>
                </a:lnTo>
                <a:lnTo>
                  <a:pt x="46" y="314"/>
                </a:lnTo>
                <a:lnTo>
                  <a:pt x="48" y="315"/>
                </a:lnTo>
                <a:lnTo>
                  <a:pt x="55" y="316"/>
                </a:lnTo>
                <a:lnTo>
                  <a:pt x="60" y="314"/>
                </a:lnTo>
                <a:lnTo>
                  <a:pt x="90" y="297"/>
                </a:lnTo>
                <a:lnTo>
                  <a:pt x="99" y="304"/>
                </a:lnTo>
                <a:lnTo>
                  <a:pt x="109" y="310"/>
                </a:lnTo>
                <a:lnTo>
                  <a:pt x="120" y="316"/>
                </a:lnTo>
                <a:lnTo>
                  <a:pt x="131" y="321"/>
                </a:lnTo>
                <a:lnTo>
                  <a:pt x="131" y="354"/>
                </a:lnTo>
                <a:lnTo>
                  <a:pt x="132" y="356"/>
                </a:lnTo>
                <a:lnTo>
                  <a:pt x="132" y="359"/>
                </a:lnTo>
                <a:lnTo>
                  <a:pt x="134" y="361"/>
                </a:lnTo>
                <a:lnTo>
                  <a:pt x="135" y="363"/>
                </a:lnTo>
                <a:lnTo>
                  <a:pt x="137" y="366"/>
                </a:lnTo>
                <a:lnTo>
                  <a:pt x="140" y="368"/>
                </a:lnTo>
                <a:lnTo>
                  <a:pt x="143" y="368"/>
                </a:lnTo>
                <a:lnTo>
                  <a:pt x="146" y="369"/>
                </a:lnTo>
                <a:lnTo>
                  <a:pt x="222" y="369"/>
                </a:lnTo>
                <a:lnTo>
                  <a:pt x="225" y="368"/>
                </a:lnTo>
                <a:lnTo>
                  <a:pt x="227" y="368"/>
                </a:lnTo>
                <a:lnTo>
                  <a:pt x="229" y="366"/>
                </a:lnTo>
                <a:lnTo>
                  <a:pt x="232" y="363"/>
                </a:lnTo>
                <a:lnTo>
                  <a:pt x="233" y="361"/>
                </a:lnTo>
                <a:lnTo>
                  <a:pt x="236" y="359"/>
                </a:lnTo>
                <a:lnTo>
                  <a:pt x="236" y="356"/>
                </a:lnTo>
                <a:lnTo>
                  <a:pt x="237" y="354"/>
                </a:lnTo>
                <a:lnTo>
                  <a:pt x="237" y="321"/>
                </a:lnTo>
                <a:lnTo>
                  <a:pt x="246" y="316"/>
                </a:lnTo>
                <a:lnTo>
                  <a:pt x="256" y="311"/>
                </a:lnTo>
                <a:lnTo>
                  <a:pt x="266" y="305"/>
                </a:lnTo>
                <a:lnTo>
                  <a:pt x="274" y="298"/>
                </a:lnTo>
                <a:lnTo>
                  <a:pt x="302" y="313"/>
                </a:lnTo>
                <a:lnTo>
                  <a:pt x="305" y="315"/>
                </a:lnTo>
                <a:lnTo>
                  <a:pt x="307" y="315"/>
                </a:lnTo>
                <a:lnTo>
                  <a:pt x="310" y="316"/>
                </a:lnTo>
                <a:lnTo>
                  <a:pt x="314" y="316"/>
                </a:lnTo>
                <a:lnTo>
                  <a:pt x="319" y="313"/>
                </a:lnTo>
                <a:lnTo>
                  <a:pt x="322" y="309"/>
                </a:lnTo>
                <a:lnTo>
                  <a:pt x="360" y="243"/>
                </a:lnTo>
                <a:lnTo>
                  <a:pt x="362" y="240"/>
                </a:lnTo>
                <a:lnTo>
                  <a:pt x="362" y="237"/>
                </a:lnTo>
                <a:lnTo>
                  <a:pt x="362" y="234"/>
                </a:lnTo>
                <a:lnTo>
                  <a:pt x="362" y="232"/>
                </a:lnTo>
                <a:lnTo>
                  <a:pt x="361" y="229"/>
                </a:lnTo>
                <a:lnTo>
                  <a:pt x="359" y="227"/>
                </a:lnTo>
                <a:lnTo>
                  <a:pt x="357" y="224"/>
                </a:lnTo>
                <a:lnTo>
                  <a:pt x="354" y="2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3" name="Imagen 452"/>
          <p:cNvPicPr/>
          <p:nvPr/>
        </p:nvPicPr>
        <p:blipFill>
          <a:blip r:embed="rId2"/>
          <a:stretch/>
        </p:blipFill>
        <p:spPr>
          <a:xfrm>
            <a:off x="8172000" y="4182480"/>
            <a:ext cx="711360" cy="962280"/>
          </a:xfrm>
          <a:prstGeom prst="rect">
            <a:avLst/>
          </a:prstGeom>
          <a:ln>
            <a:noFill/>
          </a:ln>
        </p:spPr>
      </p:pic>
      <p:pic>
        <p:nvPicPr>
          <p:cNvPr id="454" name="Imagen 453"/>
          <p:cNvPicPr/>
          <p:nvPr/>
        </p:nvPicPr>
        <p:blipFill>
          <a:blip r:embed="rId3"/>
          <a:stretch/>
        </p:blipFill>
        <p:spPr>
          <a:xfrm>
            <a:off x="14152680" y="7658640"/>
            <a:ext cx="788760" cy="7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n 454"/>
          <p:cNvPicPr/>
          <p:nvPr/>
        </p:nvPicPr>
        <p:blipFill>
          <a:blip r:embed="rId2"/>
          <a:srcRect l="2264" t="27604" r="10030" b="18616"/>
          <a:stretch/>
        </p:blipFill>
        <p:spPr>
          <a:xfrm>
            <a:off x="2304000" y="3168000"/>
            <a:ext cx="7990200" cy="8710200"/>
          </a:xfrm>
          <a:prstGeom prst="rect">
            <a:avLst/>
          </a:prstGeom>
          <a:ln>
            <a:noFill/>
          </a:ln>
        </p:spPr>
      </p:pic>
      <p:sp>
        <p:nvSpPr>
          <p:cNvPr id="456" name="CustomShape 1"/>
          <p:cNvSpPr/>
          <p:nvPr/>
        </p:nvSpPr>
        <p:spPr>
          <a:xfrm>
            <a:off x="11880000" y="10118160"/>
            <a:ext cx="8256600" cy="68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Detección de borde y reducción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2672000" y="5473440"/>
            <a:ext cx="5973120" cy="93312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2672000" y="4681440"/>
            <a:ext cx="5973120" cy="645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12672000" y="3097440"/>
            <a:ext cx="5973120" cy="143712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3680000" y="5473440"/>
            <a:ext cx="3741120" cy="7171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13248000" y="3817440"/>
            <a:ext cx="4821120" cy="717120"/>
          </a:xfrm>
          <a:prstGeom prst="rect">
            <a:avLst/>
          </a:prstGeom>
          <a:solidFill>
            <a:srgbClr val="FFFF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Line 7"/>
          <p:cNvSpPr/>
          <p:nvPr/>
        </p:nvSpPr>
        <p:spPr>
          <a:xfrm flipV="1">
            <a:off x="17424000" y="4609440"/>
            <a:ext cx="648000" cy="864000"/>
          </a:xfrm>
          <a:prstGeom prst="line">
            <a:avLst/>
          </a:prstGeom>
          <a:ln w="108000">
            <a:solidFill>
              <a:srgbClr val="11111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15723720" y="5571000"/>
            <a:ext cx="1194840" cy="61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LUZ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9"/>
          <p:cNvSpPr/>
          <p:nvPr/>
        </p:nvSpPr>
        <p:spPr>
          <a:xfrm>
            <a:off x="15120000" y="4681440"/>
            <a:ext cx="2014560" cy="61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VIDRIO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10"/>
          <p:cNvSpPr/>
          <p:nvPr/>
        </p:nvSpPr>
        <p:spPr>
          <a:xfrm>
            <a:off x="13322520" y="3889440"/>
            <a:ext cx="4964040" cy="5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RESINA SOLIDIFICADA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0" y="3240"/>
            <a:ext cx="1180476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2"/>
          <p:cNvSpPr/>
          <p:nvPr/>
        </p:nvSpPr>
        <p:spPr>
          <a:xfrm>
            <a:off x="12816000" y="4248000"/>
            <a:ext cx="7746120" cy="422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Adaptación a las pantallas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Resolución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Tamaño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Formas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8" name="Imagen 467"/>
          <p:cNvPicPr/>
          <p:nvPr/>
        </p:nvPicPr>
        <p:blipFill>
          <a:blip r:embed="rId2"/>
          <a:stretch/>
        </p:blipFill>
        <p:spPr>
          <a:xfrm>
            <a:off x="1779840" y="3240000"/>
            <a:ext cx="8370720" cy="1025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n 468"/>
          <p:cNvPicPr/>
          <p:nvPr/>
        </p:nvPicPr>
        <p:blipFill>
          <a:blip r:embed="rId2"/>
          <a:stretch/>
        </p:blipFill>
        <p:spPr>
          <a:xfrm>
            <a:off x="970200" y="2733120"/>
            <a:ext cx="19333800" cy="1087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5" r="11392"/>
          <a:stretch/>
        </p:blipFill>
        <p:spPr>
          <a:xfrm>
            <a:off x="0" y="-1"/>
            <a:ext cx="21549360" cy="16200439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6163200" y="3187800"/>
            <a:ext cx="8850960" cy="8850240"/>
          </a:xfrm>
          <a:prstGeom prst="ellipse">
            <a:avLst/>
          </a:prstGeom>
          <a:noFill/>
          <a:ln w="190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"/>
          <p:cNvSpPr/>
          <p:nvPr/>
        </p:nvSpPr>
        <p:spPr>
          <a:xfrm>
            <a:off x="6674370" y="3736440"/>
            <a:ext cx="7867800" cy="78674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adroTexto 3"/>
          <p:cNvSpPr txBox="1"/>
          <p:nvPr/>
        </p:nvSpPr>
        <p:spPr>
          <a:xfrm>
            <a:off x="7684830" y="6843439"/>
            <a:ext cx="58625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0" b="1" dirty="0" smtClean="0">
                <a:latin typeface="ralewey"/>
              </a:rPr>
              <a:t>GRACIAS</a:t>
            </a:r>
            <a:endParaRPr lang="es-AR" sz="9600" b="1" dirty="0">
              <a:latin typeface="ralewey"/>
            </a:endParaRPr>
          </a:p>
        </p:txBody>
      </p:sp>
    </p:spTree>
    <p:extLst>
      <p:ext uri="{BB962C8B-B14F-4D97-AF65-F5344CB8AC3E}">
        <p14:creationId xmlns:p14="http://schemas.microsoft.com/office/powerpoint/2010/main" val="5263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2376000" y="1944000"/>
            <a:ext cx="14817960" cy="127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ANALISIS DE CONFIABILIDAD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Imagen 336"/>
          <p:cNvPicPr/>
          <p:nvPr/>
        </p:nvPicPr>
        <p:blipFill>
          <a:blip r:embed="rId2"/>
          <a:stretch/>
        </p:blipFill>
        <p:spPr>
          <a:xfrm>
            <a:off x="3413880" y="5832000"/>
            <a:ext cx="9761760" cy="3647880"/>
          </a:xfrm>
          <a:prstGeom prst="rect">
            <a:avLst/>
          </a:prstGeom>
          <a:ln>
            <a:noFill/>
          </a:ln>
        </p:spPr>
      </p:pic>
      <p:pic>
        <p:nvPicPr>
          <p:cNvPr id="338" name="Imagen 337"/>
          <p:cNvPicPr/>
          <p:nvPr/>
        </p:nvPicPr>
        <p:blipFill>
          <a:blip r:embed="rId3"/>
          <a:stretch/>
        </p:blipFill>
        <p:spPr>
          <a:xfrm>
            <a:off x="3528000" y="11232000"/>
            <a:ext cx="9598680" cy="2375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13896000" y="5862600"/>
            <a:ext cx="3769560" cy="162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</a:rPr>
              <a:t>ARDUINO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4082840" y="11225520"/>
            <a:ext cx="636480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DRIVER POLOLU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9973440" y="3270600"/>
            <a:ext cx="989856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6000" b="0" strike="noStrike" spc="-1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latin typeface="ralewey"/>
                <a:ea typeface="Times New Roman"/>
              </a:rPr>
              <a:t>Según norma MIL-217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0946520" y="4320"/>
            <a:ext cx="1065276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3" name="Imagen 342"/>
          <p:cNvPicPr/>
          <p:nvPr/>
        </p:nvPicPr>
        <p:blipFill>
          <a:blip r:embed="rId2"/>
          <a:stretch/>
        </p:blipFill>
        <p:spPr>
          <a:xfrm>
            <a:off x="792000" y="2520000"/>
            <a:ext cx="9870120" cy="5450400"/>
          </a:xfrm>
          <a:prstGeom prst="rect">
            <a:avLst/>
          </a:prstGeom>
          <a:ln>
            <a:noFill/>
          </a:ln>
        </p:spPr>
      </p:pic>
      <p:pic>
        <p:nvPicPr>
          <p:cNvPr id="344" name="Imagen 343"/>
          <p:cNvPicPr/>
          <p:nvPr/>
        </p:nvPicPr>
        <p:blipFill>
          <a:blip r:embed="rId3"/>
          <a:stretch/>
        </p:blipFill>
        <p:spPr>
          <a:xfrm>
            <a:off x="12384720" y="2326320"/>
            <a:ext cx="7414920" cy="1201320"/>
          </a:xfrm>
          <a:prstGeom prst="rect">
            <a:avLst/>
          </a:prstGeom>
          <a:ln>
            <a:noFill/>
          </a:ln>
        </p:spPr>
      </p:pic>
      <p:pic>
        <p:nvPicPr>
          <p:cNvPr id="345" name="Imagen 344"/>
          <p:cNvPicPr/>
          <p:nvPr/>
        </p:nvPicPr>
        <p:blipFill>
          <a:blip r:embed="rId4"/>
          <a:stretch/>
        </p:blipFill>
        <p:spPr>
          <a:xfrm>
            <a:off x="12427920" y="5481720"/>
            <a:ext cx="3843720" cy="139716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12456000" y="7668000"/>
            <a:ext cx="6998760" cy="108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Asumiendo una fiabilidad del 85%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R(Tg)=0,8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12289320" y="4020840"/>
            <a:ext cx="5566320" cy="5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TMEF = 53409 hs = 6 años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12398760" y="9792000"/>
            <a:ext cx="3584880" cy="7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Tg=12 meses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2600000" y="0"/>
            <a:ext cx="8996400" cy="16195680"/>
          </a:xfrm>
          <a:prstGeom prst="rect">
            <a:avLst/>
          </a:prstGeom>
          <a:solidFill>
            <a:srgbClr val="EEEEE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Imagen 130"/>
          <p:cNvPicPr/>
          <p:nvPr/>
        </p:nvPicPr>
        <p:blipFill>
          <a:blip r:embed="rId2"/>
          <a:stretch/>
        </p:blipFill>
        <p:spPr>
          <a:xfrm>
            <a:off x="14184000" y="3713040"/>
            <a:ext cx="5914800" cy="895572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2442239" y="12505499"/>
            <a:ext cx="9244935" cy="26678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Las impresoras SLA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 son de fácil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transporte y son costosas. La Form3, que se ve en la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imagen,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cuesta 3500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dólares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su versión más básica.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2442240" y="6575310"/>
            <a:ext cx="9244934" cy="2156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Cada vez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más </a:t>
            </a:r>
            <a:r>
              <a:rPr lang="es-A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 utilizan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en colegios y universidades. A muchos estudiantes les gustaría tener una en su casa.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527480" y="4546080"/>
            <a:ext cx="91404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2442240" y="9304560"/>
            <a:ext cx="9244934" cy="25609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Las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impresoras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FDM no tienen la mejor resolución en objetos pequeños, no son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tan útiles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en odontología o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joyería.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2441520" y="3535784"/>
            <a:ext cx="9047160" cy="2525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En los últimos 10 años </a:t>
            </a:r>
            <a:r>
              <a:rPr lang="es-A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la 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impresión 3D se popularizó y hoy no hay estudiante de diseño o </a:t>
            </a:r>
            <a:r>
              <a:rPr lang="es-A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hobbista</a:t>
            </a:r>
            <a:r>
              <a:rPr lang="es-A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que no recurra a ella.</a:t>
            </a:r>
            <a:endParaRPr lang="es-A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2122560" y="1236600"/>
            <a:ext cx="1191456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NECESIDAD INSATISFECHA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1727280" y="104400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n 138"/>
          <p:cNvPicPr/>
          <p:nvPr/>
        </p:nvPicPr>
        <p:blipFill>
          <a:blip r:embed="rId3"/>
          <a:stretch/>
        </p:blipFill>
        <p:spPr>
          <a:xfrm>
            <a:off x="2168640" y="1520640"/>
            <a:ext cx="852120" cy="8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 139"/>
          <p:cNvPicPr/>
          <p:nvPr/>
        </p:nvPicPr>
        <p:blipFill>
          <a:blip r:embed="rId2"/>
          <a:stretch/>
        </p:blipFill>
        <p:spPr>
          <a:xfrm>
            <a:off x="2160000" y="2952000"/>
            <a:ext cx="9960480" cy="84697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1661840" y="7509600"/>
            <a:ext cx="9473760" cy="37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8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Primer encuesta en redes sociales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1160000" y="11877480"/>
            <a:ext cx="9474840" cy="19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3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275 encuestados afines a la impresión 3D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22% estudiantes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57% otras actividades técnicas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21% otras actividades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279960" y="11424960"/>
            <a:ext cx="5788800" cy="18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Me interesan,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pero no adquiero una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por los costos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1739160" y="2592000"/>
            <a:ext cx="437760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No me interesan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8941320" y="3334680"/>
            <a:ext cx="5383440" cy="127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Adquiriré una en el 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s-A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corto/mediano plazo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6012000" y="8460000"/>
            <a:ext cx="1305360" cy="89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72%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9419400" y="5400000"/>
            <a:ext cx="130536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17%</a:t>
            </a:r>
            <a:endParaRPr lang="es-A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709414"/>
            <a:ext cx="7542857" cy="95746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71" y="966589"/>
            <a:ext cx="8152381" cy="95238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300" y="2931993"/>
            <a:ext cx="9396825" cy="1015873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889730" y="9659401"/>
            <a:ext cx="2167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 smtClean="0">
                <a:latin typeface="Raleway"/>
              </a:rPr>
              <a:t>DENTAL</a:t>
            </a:r>
            <a:endParaRPr lang="es-AR" sz="4000" dirty="0">
              <a:latin typeface="Raleway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083573" y="1018225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 smtClean="0">
                <a:latin typeface="Raleway"/>
              </a:rPr>
              <a:t>FIRME</a:t>
            </a:r>
            <a:endParaRPr lang="es-AR" sz="4000" dirty="0">
              <a:latin typeface="Raleway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5845963" y="13225005"/>
            <a:ext cx="2821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 smtClean="0">
                <a:latin typeface="Raleway"/>
              </a:rPr>
              <a:t>CASTABLE</a:t>
            </a:r>
            <a:endParaRPr lang="es-AR" sz="4000" dirty="0">
              <a:latin typeface="Raleway"/>
            </a:endParaRPr>
          </a:p>
        </p:txBody>
      </p:sp>
      <p:sp>
        <p:nvSpPr>
          <p:cNvPr id="11" name="CustomShape 7"/>
          <p:cNvSpPr/>
          <p:nvPr/>
        </p:nvSpPr>
        <p:spPr>
          <a:xfrm>
            <a:off x="1889730" y="12371724"/>
            <a:ext cx="10831100" cy="16842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b="0" strike="noStrike" spc="-1" dirty="0"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En el mercado hay resinas que </a:t>
            </a:r>
            <a:r>
              <a:rPr lang="es-AR" sz="5400" b="0" strike="noStrike" spc="-1" dirty="0" smtClean="0"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solidifican </a:t>
            </a:r>
            <a:r>
              <a:rPr lang="es-AR" sz="5400" b="0" strike="noStrike" spc="-1" dirty="0"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 baja potencia de luz</a:t>
            </a:r>
            <a:endParaRPr lang="es-AR" sz="5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3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21596040" cy="16195680"/>
          </a:xfrm>
          <a:prstGeom prst="rect">
            <a:avLst/>
          </a:prstGeom>
          <a:solidFill>
            <a:srgbClr val="222423"/>
          </a:solidFill>
          <a:ln>
            <a:solidFill>
              <a:srgbClr val="22242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Imagen 148"/>
          <p:cNvPicPr/>
          <p:nvPr/>
        </p:nvPicPr>
        <p:blipFill>
          <a:blip r:embed="rId2"/>
          <a:stretch/>
        </p:blipFill>
        <p:spPr>
          <a:xfrm>
            <a:off x="10425645" y="4330755"/>
            <a:ext cx="10958040" cy="725328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2122200" y="1236600"/>
            <a:ext cx="11914560" cy="1439280"/>
          </a:xfrm>
          <a:prstGeom prst="roundRect">
            <a:avLst>
              <a:gd name="adj" fmla="val 50000"/>
            </a:avLst>
          </a:prstGeom>
          <a:solidFill>
            <a:srgbClr val="11AEC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AR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ey"/>
                <a:ea typeface="DejaVu Sans"/>
              </a:rPr>
              <a:t>MOTIVACIÓN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726920" y="1044000"/>
            <a:ext cx="1825560" cy="1825920"/>
          </a:xfrm>
          <a:prstGeom prst="ellipse">
            <a:avLst/>
          </a:prstGeom>
          <a:solidFill>
            <a:srgbClr val="0D829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Imagen 151"/>
          <p:cNvPicPr/>
          <p:nvPr/>
        </p:nvPicPr>
        <p:blipFill>
          <a:blip r:embed="rId3"/>
          <a:stretch/>
        </p:blipFill>
        <p:spPr>
          <a:xfrm>
            <a:off x="2194560" y="1332000"/>
            <a:ext cx="897840" cy="1214280"/>
          </a:xfrm>
          <a:prstGeom prst="rect">
            <a:avLst/>
          </a:prstGeom>
          <a:ln>
            <a:noFill/>
          </a:ln>
        </p:spPr>
      </p:pic>
      <p:sp>
        <p:nvSpPr>
          <p:cNvPr id="153" name="CustomShape 4"/>
          <p:cNvSpPr/>
          <p:nvPr/>
        </p:nvSpPr>
        <p:spPr>
          <a:xfrm>
            <a:off x="2441880" y="6438960"/>
            <a:ext cx="8589240" cy="13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En todos los hogares hay por lo menos un dispositivo </a:t>
            </a:r>
            <a:r>
              <a:rPr lang="es-AR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mobile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1527840" y="4545720"/>
            <a:ext cx="914040" cy="7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6"/>
          <p:cNvSpPr/>
          <p:nvPr/>
        </p:nvSpPr>
        <p:spPr>
          <a:xfrm>
            <a:off x="2441880" y="3848490"/>
            <a:ext cx="8589240" cy="191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Utilizar la pantalla del celular para curar la </a:t>
            </a:r>
            <a:r>
              <a:rPr lang="es-AR" sz="5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resina.</a:t>
            </a:r>
            <a:endParaRPr lang="es-AR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2441880" y="8494020"/>
            <a:ext cx="8589240" cy="191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Estas pantallas poseen una gran resolución. Más de 300 puntos por pulgada.</a:t>
            </a:r>
            <a:endParaRPr lang="es-A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bo 1"/>
          <p:cNvSpPr/>
          <p:nvPr/>
        </p:nvSpPr>
        <p:spPr>
          <a:xfrm rot="779881">
            <a:off x="14973836" y="4722725"/>
            <a:ext cx="3010777" cy="2532381"/>
          </a:xfrm>
          <a:prstGeom prst="cube">
            <a:avLst>
              <a:gd name="adj" fmla="val 4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/>
          <p:cNvSpPr txBox="1"/>
          <p:nvPr/>
        </p:nvSpPr>
        <p:spPr>
          <a:xfrm>
            <a:off x="2298420" y="12195728"/>
            <a:ext cx="171164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 smtClean="0">
                <a:solidFill>
                  <a:schemeClr val="bg1"/>
                </a:solidFill>
                <a:latin typeface="Raleway"/>
              </a:rPr>
              <a:t>Estudiar </a:t>
            </a:r>
            <a:r>
              <a:rPr lang="es-AR" sz="5400" dirty="0">
                <a:solidFill>
                  <a:schemeClr val="bg1"/>
                </a:solidFill>
                <a:latin typeface="Raleway"/>
              </a:rPr>
              <a:t>la factibilidad de desarrollar esta tecnología para interesados en fabricarla y comercializarla localmente</a:t>
            </a:r>
            <a:endParaRPr lang="es-AR" sz="5400" dirty="0">
              <a:solidFill>
                <a:schemeClr val="bg1"/>
              </a:solidFill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Words>1080</Words>
  <Application>Microsoft Office PowerPoint</Application>
  <PresentationFormat>Personalizado</PresentationFormat>
  <Paragraphs>354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68" baseType="lpstr">
      <vt:lpstr>Arial</vt:lpstr>
      <vt:lpstr>Calibri</vt:lpstr>
      <vt:lpstr>Century Gothic</vt:lpstr>
      <vt:lpstr>DejaVu Sans</vt:lpstr>
      <vt:lpstr>Montserrat</vt:lpstr>
      <vt:lpstr>Raleway</vt:lpstr>
      <vt:lpstr>ralewey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Usuario de Windows</cp:lastModifiedBy>
  <cp:revision>65</cp:revision>
  <dcterms:created xsi:type="dcterms:W3CDTF">2019-07-27T13:31:28Z</dcterms:created>
  <dcterms:modified xsi:type="dcterms:W3CDTF">2019-08-06T01:19:24Z</dcterms:modified>
  <dc:language>es-AR</dc:language>
</cp:coreProperties>
</file>